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48" r:id="rId2"/>
    <p:sldMasterId id="2147483650" r:id="rId3"/>
    <p:sldMasterId id="2147483651" r:id="rId4"/>
  </p:sldMasterIdLst>
  <p:notesMasterIdLst>
    <p:notesMasterId r:id="rId43"/>
  </p:notesMasterIdLst>
  <p:sldIdLst>
    <p:sldId id="261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2E49F-FCA2-6A40-BAA3-E6694DA6BFDC}" type="datetimeFigureOut">
              <a:rPr lang="es-ES" smtClean="0"/>
              <a:t>09/08/2017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D4EA7-2E4F-A54B-8E7D-BCAF5659B6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486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ECB23-9422-9E4D-868F-A33ABC2366CC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609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ECB23-9422-9E4D-868F-A33ABC2366CC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60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ECB23-9422-9E4D-868F-A33ABC2366CC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60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ECB23-9422-9E4D-868F-A33ABC2366CC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60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ECB23-9422-9E4D-868F-A33ABC2366CC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60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ECB23-9422-9E4D-868F-A33ABC2366CC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ECB23-9422-9E4D-868F-A33ABC2366CC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60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ECB23-9422-9E4D-868F-A33ABC2366CC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60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ECB23-9422-9E4D-868F-A33ABC2366CC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60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ECB23-9422-9E4D-868F-A33ABC2366CC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60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ECB23-9422-9E4D-868F-A33ABC2366CC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60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F4D-5593-46EF-BCD5-7FC2E6924B64}" type="datetimeFigureOut">
              <a:rPr lang="es-ES" smtClean="0"/>
              <a:t>09/08/2017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4A5A0-9BEC-4DE3-BE4E-8747579180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558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77E5-3ED6-47D4-B512-525F79625C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343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27AF-2035-A147-B666-6E8E8C762EE3}" type="datetimeFigureOut">
              <a:rPr lang="es-ES" smtClean="0"/>
              <a:t>09/08/2017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193F-073D-7E47-BBC6-B665F7497F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8120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27AF-2035-A147-B666-6E8E8C762EE3}" type="datetimeFigureOut">
              <a:rPr lang="es-ES" smtClean="0"/>
              <a:t>09/08/2017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193F-073D-7E47-BBC6-B665F7497F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2201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77E5-3ED6-47D4-B512-525F79625C3B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Rectángulo 2"/>
          <p:cNvSpPr/>
          <p:nvPr userDrawn="1"/>
        </p:nvSpPr>
        <p:spPr>
          <a:xfrm>
            <a:off x="199034" y="227452"/>
            <a:ext cx="2634827" cy="796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4345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A5D3F-AA8F-440E-A255-42A0A5E74856}" type="datetimeFigureOut">
              <a:rPr lang="es-ES" smtClean="0"/>
              <a:t>09/08/2017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98BB5-D64F-4BB0-9EB0-AD52A93CEEA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2252132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EAF4D-5593-46EF-BCD5-7FC2E6924B64}" type="datetimeFigureOut">
              <a:rPr lang="es-ES" smtClean="0"/>
              <a:t>09/08/2017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4A5A0-9BEC-4DE3-BE4E-8747579180D6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208512" y="142159"/>
            <a:ext cx="45719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199034" y="227452"/>
            <a:ext cx="2634827" cy="796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832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28CF3-BF76-4BD0-A3D7-FDAF4F703439}" type="datetimeFigureOut">
              <a:rPr lang="es-ES" smtClean="0"/>
              <a:t>09/08/2017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5BEC4-0A0F-41A8-9DAC-DCC7EC446053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80078" y="227452"/>
            <a:ext cx="2634827" cy="796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1220492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C3461-79AE-48AB-903C-3E962678A09A}" type="datetimeFigureOut">
              <a:rPr lang="es-ES" smtClean="0"/>
              <a:t>09/08/2017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298E9-239C-493B-B585-0AA41D6EC32D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99034" y="208498"/>
            <a:ext cx="2634827" cy="796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6828250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11" Type="http://schemas.openxmlformats.org/officeDocument/2006/relationships/image" Target="../media/image15.png"/><Relationship Id="rId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17.png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0" Type="http://schemas.openxmlformats.org/officeDocument/2006/relationships/image" Target="../media/image30.jpeg"/><Relationship Id="rId4" Type="http://schemas.openxmlformats.org/officeDocument/2006/relationships/image" Target="../media/image20.png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2.png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6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5.emf"/><Relationship Id="rId5" Type="http://schemas.openxmlformats.org/officeDocument/2006/relationships/package" Target="../embeddings/Microsoft_Word_Document2.docx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7.png"/><Relationship Id="rId5" Type="http://schemas.openxmlformats.org/officeDocument/2006/relationships/package" Target="../embeddings/Microsoft_Word_Document3.docx"/><Relationship Id="rId4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8.png"/><Relationship Id="rId5" Type="http://schemas.openxmlformats.org/officeDocument/2006/relationships/package" Target="../embeddings/Microsoft_Word_Document4.docx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0.png"/><Relationship Id="rId5" Type="http://schemas.openxmlformats.org/officeDocument/2006/relationships/package" Target="../embeddings/Microsoft_Word_Document5.docx"/><Relationship Id="rId4" Type="http://schemas.openxmlformats.org/officeDocument/2006/relationships/oleObject" Target="../embeddings/oleObject5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JDGrTzKl_M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9" descr="logo_MEN (1)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7" y="5517232"/>
            <a:ext cx="4626965" cy="1340768"/>
          </a:xfrm>
          <a:prstGeom prst="rect">
            <a:avLst/>
          </a:prstGeom>
        </p:spPr>
      </p:pic>
      <p:pic>
        <p:nvPicPr>
          <p:cNvPr id="4" name="Imagen 3" descr="cabezote_PAE_todos_por_un_nuevo_pais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43"/>
          <a:stretch/>
        </p:blipFill>
        <p:spPr>
          <a:xfrm>
            <a:off x="605893" y="402851"/>
            <a:ext cx="3527966" cy="1207190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894261" y="1731146"/>
            <a:ext cx="9144000" cy="181659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>
                <a:solidFill>
                  <a:srgbClr val="1F497D"/>
                </a:solidFill>
              </a:rPr>
              <a:t>TODOS SOMOS RESPONSABLES DE UNA BUENA ALIMENTACIÓN</a:t>
            </a:r>
            <a:endParaRPr lang="es-ES" sz="4000" b="1" dirty="0">
              <a:solidFill>
                <a:srgbClr val="1F497D"/>
              </a:solidFill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925748" y="2909284"/>
            <a:ext cx="5151228" cy="1655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b="1" dirty="0" smtClean="0">
                <a:solidFill>
                  <a:schemeClr val="tx2"/>
                </a:solidFill>
              </a:rPr>
              <a:t>Taller para padres y beneficiarios</a:t>
            </a:r>
            <a:endParaRPr lang="es-ES" sz="2400" b="1" dirty="0">
              <a:solidFill>
                <a:schemeClr val="tx2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7032018" y="5392483"/>
            <a:ext cx="3537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IE Metropolitano -Floridablanca </a:t>
            </a:r>
            <a:endParaRPr lang="es-ES" sz="1600" dirty="0"/>
          </a:p>
        </p:txBody>
      </p:sp>
      <p:pic>
        <p:nvPicPr>
          <p:cNvPr id="14" name="Imagen 13" descr="Captura de pantalla 2016-06-09 a las 12.07.12 a.m.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85" y="2453059"/>
            <a:ext cx="4250915" cy="291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9304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177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Instrucción No. 3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52177" y="1304332"/>
            <a:ext cx="4221533" cy="78277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805739" y="1304332"/>
            <a:ext cx="4221533" cy="7827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279654" y="1478283"/>
            <a:ext cx="3266077" cy="52185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5501467" y="1356813"/>
            <a:ext cx="0" cy="4035654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0" y="2286000"/>
            <a:ext cx="10221749" cy="9851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49132" y="5351505"/>
            <a:ext cx="102156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000" i="1" dirty="0"/>
              <a:t>Para </a:t>
            </a:r>
            <a:r>
              <a:rPr lang="es-ES_tradnl" sz="2000" i="1" dirty="0" smtClean="0"/>
              <a:t>complementar la alimentación debemos consumir al menos dos veces por semana leguminosas como fríjol, lenteja, arveja y garbanzo, estas aportan vitaminas para la visión, la hidratación de la piel, la calidad de nuestro pelo y uñas y con su fibra nos ayudan a la buena digestión. </a:t>
            </a:r>
            <a:endParaRPr lang="es-ES_tradnl" sz="2000" dirty="0"/>
          </a:p>
        </p:txBody>
      </p:sp>
      <p:pic>
        <p:nvPicPr>
          <p:cNvPr id="6" name="Imagen 5" descr="Captura de pantalla 2016-05-15 a la(s) 15.31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90" y="2487195"/>
            <a:ext cx="2965744" cy="2292330"/>
          </a:xfrm>
          <a:prstGeom prst="rect">
            <a:avLst/>
          </a:prstGeom>
        </p:spPr>
      </p:pic>
      <p:pic>
        <p:nvPicPr>
          <p:cNvPr id="7" name="Imagen 6" descr="Captura de pantalla 2016-05-15 a la(s) 15.32.2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468" y="2487195"/>
            <a:ext cx="2973335" cy="229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92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177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Instrucción No. 4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118358" y="1377806"/>
            <a:ext cx="4221533" cy="78277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900199" y="1377806"/>
            <a:ext cx="4221533" cy="7827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324559" y="1551757"/>
            <a:ext cx="3315633" cy="52185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5627414" y="1377805"/>
            <a:ext cx="0" cy="4035654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0" y="2311400"/>
            <a:ext cx="10033834" cy="81749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83965" y="5268423"/>
            <a:ext cx="10338207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500" i="1" dirty="0" smtClean="0"/>
              <a:t>Para prevenir la anemia, los niños, niñas, adolescentes y mujeres jóvenes deben comer vísceras una vez por semana.   Éstas también ayudan a mejorar la atención, el aprendizaje, el estado de ánimo y mayor apetito. </a:t>
            </a:r>
            <a:endParaRPr lang="es-ES_tradnl" sz="2500" dirty="0"/>
          </a:p>
        </p:txBody>
      </p:sp>
      <p:pic>
        <p:nvPicPr>
          <p:cNvPr id="4" name="Imagen 3" descr="Captura de pantalla 2016-05-15 a la(s) 15.32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134" y="2683029"/>
            <a:ext cx="2920428" cy="2283244"/>
          </a:xfrm>
          <a:prstGeom prst="rect">
            <a:avLst/>
          </a:prstGeom>
        </p:spPr>
      </p:pic>
      <p:pic>
        <p:nvPicPr>
          <p:cNvPr id="6" name="Imagen 5" descr="Captura de pantalla 2016-06-29 a las 3.19.54 p.m.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032" y="2536681"/>
            <a:ext cx="2640084" cy="277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341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68144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Repaso instrucciones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897950" y="712903"/>
            <a:ext cx="4221533" cy="78277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679791" y="712903"/>
            <a:ext cx="4221533" cy="7827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078292" y="886854"/>
            <a:ext cx="3341491" cy="52185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5448988" y="824463"/>
            <a:ext cx="0" cy="6033537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0" y="1701800"/>
            <a:ext cx="10222755" cy="9092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Captura de pantalla 2016-05-15 a la(s) 15.32.3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020" y="5705690"/>
            <a:ext cx="1256577" cy="982415"/>
          </a:xfrm>
          <a:prstGeom prst="rect">
            <a:avLst/>
          </a:prstGeom>
        </p:spPr>
      </p:pic>
      <p:pic>
        <p:nvPicPr>
          <p:cNvPr id="12" name="Imagen 11" descr="Captura de pantalla 2016-05-15 a la(s) 15.31.1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807" y="4505159"/>
            <a:ext cx="1340875" cy="1036410"/>
          </a:xfrm>
          <a:prstGeom prst="rect">
            <a:avLst/>
          </a:prstGeom>
        </p:spPr>
      </p:pic>
      <p:pic>
        <p:nvPicPr>
          <p:cNvPr id="13" name="Imagen 12" descr="Captura de pantalla 2016-05-15 a la(s) 15.32.2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437" y="4505160"/>
            <a:ext cx="1344305" cy="1036410"/>
          </a:xfrm>
          <a:prstGeom prst="rect">
            <a:avLst/>
          </a:prstGeom>
        </p:spPr>
      </p:pic>
      <p:pic>
        <p:nvPicPr>
          <p:cNvPr id="14" name="Imagen 13" descr="Captura de pantalla 2016-05-15 a la(s) 15.32.2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437" y="3279937"/>
            <a:ext cx="1256577" cy="971432"/>
          </a:xfrm>
          <a:prstGeom prst="rect">
            <a:avLst/>
          </a:prstGeom>
        </p:spPr>
      </p:pic>
      <p:pic>
        <p:nvPicPr>
          <p:cNvPr id="15" name="Imagen 14" descr="Captura de pantalla 2016-05-15 a la(s) 15.31.0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807" y="3220481"/>
            <a:ext cx="1340875" cy="1030888"/>
          </a:xfrm>
          <a:prstGeom prst="rect">
            <a:avLst/>
          </a:prstGeom>
        </p:spPr>
      </p:pic>
      <p:pic>
        <p:nvPicPr>
          <p:cNvPr id="17" name="Imagen 16" descr="Captura de pantalla 2016-05-15 a la(s) 15.30.43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522" y="1913161"/>
            <a:ext cx="1300016" cy="1069981"/>
          </a:xfrm>
          <a:prstGeom prst="rect">
            <a:avLst/>
          </a:prstGeom>
        </p:spPr>
      </p:pic>
      <p:pic>
        <p:nvPicPr>
          <p:cNvPr id="22" name="Imagen 21" descr="Captura de pantalla 2016-05-15 a la(s) 15.30.51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695" y="1913162"/>
            <a:ext cx="1250867" cy="1069981"/>
          </a:xfrm>
          <a:prstGeom prst="rect">
            <a:avLst/>
          </a:prstGeom>
        </p:spPr>
      </p:pic>
      <p:pic>
        <p:nvPicPr>
          <p:cNvPr id="24" name="Imagen 23" descr="Captura de pantalla 2016-05-15 a la(s) 15.32.16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750" y="1913162"/>
            <a:ext cx="1338264" cy="1069980"/>
          </a:xfrm>
          <a:prstGeom prst="rect">
            <a:avLst/>
          </a:prstGeom>
        </p:spPr>
      </p:pic>
      <p:pic>
        <p:nvPicPr>
          <p:cNvPr id="25" name="Imagen 24" descr="Captura de pantalla 2016-06-29 a las 3.19.54 p.m.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118" y="5597824"/>
            <a:ext cx="1097226" cy="115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67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177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Instrucción No. 5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457133" y="1377807"/>
            <a:ext cx="4221533" cy="78277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238974" y="1377807"/>
            <a:ext cx="4221533" cy="7827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5654787" y="1551758"/>
            <a:ext cx="3324180" cy="52185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4966189" y="1307468"/>
            <a:ext cx="0" cy="3857530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0" y="2361661"/>
            <a:ext cx="9949869" cy="10496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335861" y="5118106"/>
            <a:ext cx="99498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i="1" dirty="0" smtClean="0"/>
              <a:t>Para prevenir los problemas de corazón y otras enfermedades debemos reducir el consumo de sal y de alimentos altos en sodio como los enlatados y productos de paquete.  </a:t>
            </a:r>
            <a:endParaRPr lang="es-ES_tradnl" sz="2800" dirty="0"/>
          </a:p>
        </p:txBody>
      </p:sp>
      <p:pic>
        <p:nvPicPr>
          <p:cNvPr id="13" name="Imagen 12" descr="Captura de pantalla 2016-05-15 a la(s) 15.32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2636912"/>
            <a:ext cx="2362973" cy="193447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 t="6375" r="67062" b="6967"/>
          <a:stretch/>
        </p:blipFill>
        <p:spPr>
          <a:xfrm>
            <a:off x="1336398" y="2704653"/>
            <a:ext cx="2331864" cy="169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4825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177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Instrucción No. 6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044889" y="1377807"/>
            <a:ext cx="4221533" cy="78277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826730" y="1377807"/>
            <a:ext cx="4221533" cy="7827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262695" y="1551758"/>
            <a:ext cx="3304028" cy="52185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5553945" y="1377806"/>
            <a:ext cx="0" cy="4035654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0" y="2349500"/>
            <a:ext cx="9931400" cy="25400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0" y="5352098"/>
            <a:ext cx="10130859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i="1" dirty="0" smtClean="0"/>
              <a:t>Debemos consumir grasas benéficas como aguacate, maní  y nueces, disminuir el consumo de aceite vegetal y margarina y evitar las grasas de origen animal como mantequilla y manteca para cuidar nuestro corazón.   </a:t>
            </a:r>
            <a:endParaRPr lang="es-ES_tradnl" sz="2400" dirty="0"/>
          </a:p>
        </p:txBody>
      </p:sp>
      <p:pic>
        <p:nvPicPr>
          <p:cNvPr id="10" name="Imagen 9" descr="Captura de pantalla 2016-05-15 a la(s) 15.31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854" y="2607722"/>
            <a:ext cx="3108288" cy="1958514"/>
          </a:xfrm>
          <a:prstGeom prst="rect">
            <a:avLst/>
          </a:prstGeom>
        </p:spPr>
      </p:pic>
      <p:pic>
        <p:nvPicPr>
          <p:cNvPr id="13" name="Imagen 12" descr="Captura de pantalla 2016-05-15 a la(s) 15.32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382" y="2607722"/>
            <a:ext cx="2505267" cy="195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918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10177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Instrucción No. 7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78124" y="1430288"/>
            <a:ext cx="4221533" cy="78277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259965" y="1430288"/>
            <a:ext cx="4221533" cy="7827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685853" y="1604239"/>
            <a:ext cx="3314104" cy="52185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4987180" y="1430287"/>
            <a:ext cx="0" cy="4035654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0" y="2403646"/>
            <a:ext cx="9918700" cy="9354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n 8" descr="Captura de pantalla 2016-05-15 a la(s) 15.32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575" y="2768254"/>
            <a:ext cx="2352313" cy="2119872"/>
          </a:xfrm>
          <a:prstGeom prst="rect">
            <a:avLst/>
          </a:prstGeom>
        </p:spPr>
      </p:pic>
      <p:pic>
        <p:nvPicPr>
          <p:cNvPr id="10" name="Imagen 9" descr="Captura de pantalla 2016-05-15 a la(s) 15.31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385" y="2919115"/>
            <a:ext cx="2548047" cy="1958514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839650" y="5394083"/>
            <a:ext cx="9572027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i="1" dirty="0" smtClean="0"/>
              <a:t>Para mantener un peso saludable, debemos reducir el consumo de “productos de paquete”, comidas rápidas, gaseosas y bebidas con mucha azúcar. 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4070120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177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Instrucción No. 8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572585" y="1377807"/>
            <a:ext cx="4221533" cy="78277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354426" y="1377807"/>
            <a:ext cx="4221533" cy="7827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5633375" y="1541261"/>
            <a:ext cx="3314104" cy="52185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5081641" y="1377806"/>
            <a:ext cx="0" cy="4035654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0" y="2351164"/>
            <a:ext cx="9897390" cy="41985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1123034" y="5316122"/>
            <a:ext cx="90262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i="1" dirty="0"/>
              <a:t>Para vivir saludablemente debemos realizar todos los días al </a:t>
            </a:r>
            <a:r>
              <a:rPr lang="es-ES_tradnl" sz="2800" i="1" dirty="0" smtClean="0"/>
              <a:t>menos </a:t>
            </a:r>
            <a:r>
              <a:rPr lang="es-ES_tradnl" sz="2800" i="1" dirty="0"/>
              <a:t>30 minutos de actividad </a:t>
            </a:r>
            <a:r>
              <a:rPr lang="es-ES_tradnl" sz="2800" i="1" dirty="0" smtClean="0"/>
              <a:t>física, tomar agua y líquidos bajos en azúcar.  </a:t>
            </a:r>
            <a:endParaRPr lang="es-ES_tradnl" sz="2800" dirty="0"/>
          </a:p>
        </p:txBody>
      </p:sp>
      <p:pic>
        <p:nvPicPr>
          <p:cNvPr id="2" name="Imagen 1" descr="Captura de pantalla 2016-05-15 a la(s) 15.31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92" y="2538702"/>
            <a:ext cx="2148241" cy="1680799"/>
          </a:xfrm>
          <a:prstGeom prst="rect">
            <a:avLst/>
          </a:prstGeom>
        </p:spPr>
      </p:pic>
      <p:pic>
        <p:nvPicPr>
          <p:cNvPr id="4" name="Imagen 3" descr="Captura de pantalla 2016-05-15 a la(s) 15.33.0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237" y="2560671"/>
            <a:ext cx="2295045" cy="2122197"/>
          </a:xfrm>
          <a:prstGeom prst="rect">
            <a:avLst/>
          </a:prstGeom>
        </p:spPr>
      </p:pic>
      <p:pic>
        <p:nvPicPr>
          <p:cNvPr id="8" name="Imagen 7" descr="Captura de pantalla 2016-07-08 a las 11.25.46 a.m.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180" y="2424637"/>
            <a:ext cx="2024991" cy="211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1149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68144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Repaso instrucciones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751011" y="775880"/>
            <a:ext cx="4221533" cy="78277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532852" y="775880"/>
            <a:ext cx="4221533" cy="7827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5958740" y="949831"/>
            <a:ext cx="3314104" cy="52185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5291552" y="824463"/>
            <a:ext cx="0" cy="6033537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0" y="1752877"/>
            <a:ext cx="10138790" cy="10496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Imagen 24" descr="Captura de pantalla 2016-05-15 a la(s) 15.31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202" y="2979886"/>
            <a:ext cx="1341916" cy="1031442"/>
          </a:xfrm>
          <a:prstGeom prst="rect">
            <a:avLst/>
          </a:prstGeom>
        </p:spPr>
      </p:pic>
      <p:pic>
        <p:nvPicPr>
          <p:cNvPr id="26" name="Imagen 25" descr="Captura de pantalla 2016-05-15 a la(s) 15.32.5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601" y="2013345"/>
            <a:ext cx="1244449" cy="1018783"/>
          </a:xfrm>
          <a:prstGeom prst="rect">
            <a:avLst/>
          </a:prstGeom>
        </p:spPr>
      </p:pic>
      <p:pic>
        <p:nvPicPr>
          <p:cNvPr id="27" name="Imagen 26" descr="Captura de pantalla 2016-05-15 a la(s) 15.31.4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956" y="4230848"/>
            <a:ext cx="1581751" cy="996652"/>
          </a:xfrm>
          <a:prstGeom prst="rect">
            <a:avLst/>
          </a:prstGeom>
        </p:spPr>
      </p:pic>
      <p:pic>
        <p:nvPicPr>
          <p:cNvPr id="28" name="Imagen 27" descr="Captura de pantalla 2016-05-15 a la(s) 15.32.5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601" y="4262337"/>
            <a:ext cx="1274884" cy="996652"/>
          </a:xfrm>
          <a:prstGeom prst="rect">
            <a:avLst/>
          </a:prstGeom>
        </p:spPr>
      </p:pic>
      <p:pic>
        <p:nvPicPr>
          <p:cNvPr id="30" name="Imagen 29" descr="Captura de pantalla 2016-05-15 a la(s) 15.33.0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75108" y="5523514"/>
            <a:ext cx="1430427" cy="1079675"/>
          </a:xfrm>
          <a:prstGeom prst="rect">
            <a:avLst/>
          </a:prstGeom>
        </p:spPr>
      </p:pic>
      <p:pic>
        <p:nvPicPr>
          <p:cNvPr id="32" name="Imagen 31" descr="Captura de pantalla 2016-05-15 a la(s) 15.32.4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28481" y="3058072"/>
            <a:ext cx="1196747" cy="1078492"/>
          </a:xfrm>
          <a:prstGeom prst="rect">
            <a:avLst/>
          </a:prstGeom>
        </p:spPr>
      </p:pic>
      <p:pic>
        <p:nvPicPr>
          <p:cNvPr id="16" name="Imagen 15" descr="Captura de pantalla 2016-07-08 a las 11.25.46 a.m.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921" y="5227142"/>
            <a:ext cx="1392372" cy="1455423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 t="6375" r="67062" b="6967"/>
          <a:stretch/>
        </p:blipFill>
        <p:spPr>
          <a:xfrm>
            <a:off x="1766719" y="1873362"/>
            <a:ext cx="1350486" cy="979325"/>
          </a:xfrm>
          <a:prstGeom prst="rect">
            <a:avLst/>
          </a:prstGeom>
        </p:spPr>
      </p:pic>
      <p:pic>
        <p:nvPicPr>
          <p:cNvPr id="24" name="Imagen 23" descr="Captura de pantalla 2016-05-15 a la(s) 15.31.52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3" y="5258631"/>
            <a:ext cx="1650090" cy="129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7806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solidFill>
                  <a:srgbClr val="1F497D"/>
                </a:solidFill>
              </a:rPr>
              <a:t>JUEGOS PARA COMPRENDER</a:t>
            </a:r>
            <a:endParaRPr lang="es-ES" b="1" dirty="0">
              <a:solidFill>
                <a:srgbClr val="1F497D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705264" y="2155779"/>
            <a:ext cx="6703378" cy="20928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JUNTOS POR UN </a:t>
            </a:r>
          </a:p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PLATO SALUDABLE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38971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967652" y="0"/>
            <a:ext cx="6703378" cy="10926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PLATO SALUDABLE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Imagen 3" descr="Captura de pantalla 2016-05-15 a la(s) 16.41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14" y="1030513"/>
            <a:ext cx="7941733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2619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tx2"/>
                </a:solidFill>
              </a:rPr>
              <a:t>Objetivo general</a:t>
            </a:r>
            <a:endParaRPr lang="es-ES" b="1" dirty="0">
              <a:solidFill>
                <a:schemeClr val="tx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" y="2174236"/>
            <a:ext cx="8700034" cy="30964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_tradnl" sz="4500" i="1" dirty="0" smtClean="0">
                <a:solidFill>
                  <a:srgbClr val="1F497D"/>
                </a:solidFill>
              </a:rPr>
              <a:t>Reconocernos todos como responsables de hábitos de consumo de alimentos y de vida saludable. </a:t>
            </a:r>
          </a:p>
        </p:txBody>
      </p:sp>
    </p:spTree>
    <p:extLst>
      <p:ext uri="{BB962C8B-B14F-4D97-AF65-F5344CB8AC3E}">
        <p14:creationId xmlns:p14="http://schemas.microsoft.com/office/powerpoint/2010/main" val="4789328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406346" y="-115459"/>
            <a:ext cx="7154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GRUPOS DE ALIMENTOS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653" y="4435177"/>
            <a:ext cx="7864261" cy="230736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389923"/>
              </p:ext>
            </p:extLst>
          </p:nvPr>
        </p:nvGraphicFramePr>
        <p:xfrm>
          <a:off x="89729" y="1183977"/>
          <a:ext cx="9787467" cy="325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Documento" r:id="rId5" imgW="7340600" imgH="3251200" progId="Word.Document.12">
                  <p:embed/>
                </p:oleObj>
              </mc:Choice>
              <mc:Fallback>
                <p:oleObj name="Documento" r:id="rId5" imgW="7340600" imgH="3251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9729" y="1183977"/>
                        <a:ext cx="9787467" cy="325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ángulo 6"/>
          <p:cNvSpPr/>
          <p:nvPr/>
        </p:nvSpPr>
        <p:spPr>
          <a:xfrm>
            <a:off x="4402667" y="6005286"/>
            <a:ext cx="4281715" cy="56242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500" b="1" dirty="0" smtClean="0"/>
              <a:t>Frutas y verduras</a:t>
            </a:r>
            <a:endParaRPr lang="es-ES" sz="2500" b="1" dirty="0"/>
          </a:p>
        </p:txBody>
      </p:sp>
    </p:spTree>
    <p:extLst>
      <p:ext uri="{BB962C8B-B14F-4D97-AF65-F5344CB8AC3E}">
        <p14:creationId xmlns:p14="http://schemas.microsoft.com/office/powerpoint/2010/main" val="3154597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553285" y="0"/>
            <a:ext cx="7154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GRUPOS DE ALIMENTOS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020" y="4550636"/>
            <a:ext cx="7864261" cy="23073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ángulo 6"/>
          <p:cNvSpPr/>
          <p:nvPr/>
        </p:nvSpPr>
        <p:spPr>
          <a:xfrm>
            <a:off x="3582051" y="5842000"/>
            <a:ext cx="4281715" cy="10160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500" b="1" dirty="0" smtClean="0">
                <a:solidFill>
                  <a:schemeClr val="tx1"/>
                </a:solidFill>
              </a:rPr>
              <a:t>Cereales, raíces, tubérculos, plátanos</a:t>
            </a:r>
            <a:endParaRPr lang="es-ES" sz="2500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25504" t="44578" r="5855" b="35257"/>
          <a:stretch/>
        </p:blipFill>
        <p:spPr>
          <a:xfrm>
            <a:off x="804671" y="1185644"/>
            <a:ext cx="9130289" cy="150878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25504" t="64498" r="60976" b="14889"/>
          <a:stretch/>
        </p:blipFill>
        <p:spPr>
          <a:xfrm>
            <a:off x="813054" y="2657856"/>
            <a:ext cx="1798321" cy="154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267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518884" y="0"/>
            <a:ext cx="7154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GRUPOS DE ALIMENTOS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99" y="3836890"/>
            <a:ext cx="7864261" cy="23073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ángulo 6"/>
          <p:cNvSpPr/>
          <p:nvPr/>
        </p:nvSpPr>
        <p:spPr>
          <a:xfrm>
            <a:off x="2765346" y="5128254"/>
            <a:ext cx="4281715" cy="1016000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500" b="1" dirty="0" smtClean="0">
                <a:solidFill>
                  <a:schemeClr val="bg1"/>
                </a:solidFill>
              </a:rPr>
              <a:t>Leche y productos lácteos</a:t>
            </a:r>
            <a:endParaRPr lang="es-ES" sz="25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755497"/>
              </p:ext>
            </p:extLst>
          </p:nvPr>
        </p:nvGraphicFramePr>
        <p:xfrm>
          <a:off x="-12418484" y="5329239"/>
          <a:ext cx="9787467" cy="171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Documento" r:id="rId5" imgW="7699834" imgH="1783789" progId="Word.Document.12">
                  <p:embed/>
                </p:oleObj>
              </mc:Choice>
              <mc:Fallback>
                <p:oleObj name="Documento" r:id="rId5" imgW="7699834" imgH="17837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12418484" y="5329239"/>
                        <a:ext cx="9787467" cy="171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0086" y="1375207"/>
            <a:ext cx="9785384" cy="171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846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518884" y="0"/>
            <a:ext cx="7154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GRUPOS DE ALIMENTOS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463" y="3889371"/>
            <a:ext cx="7864261" cy="23073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ángulo 6"/>
          <p:cNvSpPr/>
          <p:nvPr/>
        </p:nvSpPr>
        <p:spPr>
          <a:xfrm>
            <a:off x="3573511" y="5090020"/>
            <a:ext cx="4281715" cy="1016000"/>
          </a:xfrm>
          <a:prstGeom prst="rect">
            <a:avLst/>
          </a:prstGeom>
          <a:solidFill>
            <a:srgbClr val="E4671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500" b="1" dirty="0" smtClean="0">
                <a:solidFill>
                  <a:schemeClr val="tx1"/>
                </a:solidFill>
              </a:rPr>
              <a:t>Leguminosas, carne y huevo</a:t>
            </a:r>
            <a:endParaRPr lang="es-ES" sz="25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9707086"/>
              </p:ext>
            </p:extLst>
          </p:nvPr>
        </p:nvGraphicFramePr>
        <p:xfrm>
          <a:off x="373111" y="1305420"/>
          <a:ext cx="9787467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Documento" r:id="rId5" imgW="7340600" imgH="1727200" progId="Word.Document.12">
                  <p:embed/>
                </p:oleObj>
              </mc:Choice>
              <mc:Fallback>
                <p:oleObj name="Documento" r:id="rId5" imgW="7340600" imgH="1727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3111" y="1305420"/>
                        <a:ext cx="9787467" cy="172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9520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518884" y="0"/>
            <a:ext cx="7154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GRUPOS DE ALIMENTOS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612" y="3668950"/>
            <a:ext cx="7864261" cy="23073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ángulo 6"/>
          <p:cNvSpPr/>
          <p:nvPr/>
        </p:nvSpPr>
        <p:spPr>
          <a:xfrm>
            <a:off x="3384590" y="4827613"/>
            <a:ext cx="4281715" cy="1016000"/>
          </a:xfrm>
          <a:prstGeom prst="rect">
            <a:avLst/>
          </a:prstGeom>
          <a:solidFill>
            <a:srgbClr val="843C8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500" b="1" dirty="0" smtClean="0">
                <a:solidFill>
                  <a:srgbClr val="FFFFFF"/>
                </a:solidFill>
              </a:rPr>
              <a:t>Azúcares</a:t>
            </a:r>
            <a:endParaRPr lang="es-ES" sz="25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854055"/>
              </p:ext>
            </p:extLst>
          </p:nvPr>
        </p:nvGraphicFramePr>
        <p:xfrm>
          <a:off x="-10293246" y="4150456"/>
          <a:ext cx="9787467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4" name="Documento" r:id="rId5" imgW="7340600" imgH="1714500" progId="Word.Document.12">
                  <p:embed/>
                </p:oleObj>
              </mc:Choice>
              <mc:Fallback>
                <p:oleObj name="Documento" r:id="rId5" imgW="7340600" imgH="1714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10293246" y="4150456"/>
                        <a:ext cx="9787467" cy="171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7"/>
          <a:srcRect r="24583" b="11065"/>
          <a:stretch/>
        </p:blipFill>
        <p:spPr>
          <a:xfrm>
            <a:off x="1547812" y="1744038"/>
            <a:ext cx="7379860" cy="152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534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518884" y="0"/>
            <a:ext cx="7154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GRUPOS DE ALIMENTOS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951" y="3773912"/>
            <a:ext cx="7864261" cy="23073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ángulo 6"/>
          <p:cNvSpPr/>
          <p:nvPr/>
        </p:nvSpPr>
        <p:spPr>
          <a:xfrm>
            <a:off x="3604999" y="4974561"/>
            <a:ext cx="4281715" cy="10160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500" b="1" dirty="0" smtClean="0">
                <a:solidFill>
                  <a:srgbClr val="FFFFFF"/>
                </a:solidFill>
              </a:rPr>
              <a:t>Grasas</a:t>
            </a:r>
            <a:endParaRPr lang="es-ES" sz="2500" b="1" dirty="0">
              <a:solidFill>
                <a:srgbClr val="FFFFFF"/>
              </a:solidFill>
            </a:endParaRPr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645549"/>
              </p:ext>
            </p:extLst>
          </p:nvPr>
        </p:nvGraphicFramePr>
        <p:xfrm>
          <a:off x="404599" y="1341451"/>
          <a:ext cx="9787467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Documento" r:id="rId5" imgW="7340600" imgH="1714500" progId="Word.Document.12">
                  <p:embed/>
                </p:oleObj>
              </mc:Choice>
              <mc:Fallback>
                <p:oleObj name="Documento" r:id="rId5" imgW="7340600" imgH="1714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4599" y="1341451"/>
                        <a:ext cx="9787467" cy="171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16646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837747" y="0"/>
            <a:ext cx="6516559" cy="20928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6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ELEMENTOS PARA </a:t>
            </a:r>
          </a:p>
          <a:p>
            <a:pPr algn="ctr"/>
            <a:r>
              <a:rPr lang="es-ES_tradnl" sz="6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 JUEGO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25" y="4195056"/>
            <a:ext cx="6921368" cy="232212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173156" y="2456126"/>
            <a:ext cx="1319988" cy="1176339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1876166" y="2456126"/>
            <a:ext cx="1319988" cy="1176339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642070" y="2456126"/>
            <a:ext cx="1319988" cy="1176339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5359593" y="2456126"/>
            <a:ext cx="1319988" cy="1176339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7101310" y="2456126"/>
            <a:ext cx="1319988" cy="1176339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8787322" y="2456126"/>
            <a:ext cx="1319988" cy="117633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bo 3"/>
          <p:cNvSpPr/>
          <p:nvPr/>
        </p:nvSpPr>
        <p:spPr>
          <a:xfrm>
            <a:off x="514398" y="4806968"/>
            <a:ext cx="1051964" cy="824966"/>
          </a:xfrm>
          <a:prstGeom prst="cub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Elipse 12"/>
          <p:cNvSpPr/>
          <p:nvPr/>
        </p:nvSpPr>
        <p:spPr>
          <a:xfrm>
            <a:off x="774095" y="5116286"/>
            <a:ext cx="459620" cy="3810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Elipse 13"/>
          <p:cNvSpPr/>
          <p:nvPr/>
        </p:nvSpPr>
        <p:spPr>
          <a:xfrm>
            <a:off x="8421844" y="4753136"/>
            <a:ext cx="2190810" cy="157354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8717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682882" y="1"/>
            <a:ext cx="6826295" cy="10926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6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REGLAS DEL JUEGO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35430" y="1438989"/>
            <a:ext cx="9273040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500" i="1" dirty="0"/>
              <a:t>1. Empieza el adulto a lanzar el dado. De acuerdo con el color que muestre el dado, el adulto elije un alimento del grupo que corresponda y lo pone en el plato. Y elije uno solamente. </a:t>
            </a:r>
            <a:endParaRPr lang="es-ES_tradnl" sz="2500" dirty="0"/>
          </a:p>
          <a:p>
            <a:r>
              <a:rPr lang="es-ES_tradnl" sz="2500" i="1" dirty="0"/>
              <a:t>2. El turno siguiente es para el hijo(a).  Lanza el dado y se repite la acción anterior. </a:t>
            </a:r>
            <a:endParaRPr lang="es-ES_tradnl" sz="2500" dirty="0"/>
          </a:p>
          <a:p>
            <a:r>
              <a:rPr lang="es-ES_tradnl" sz="2500" i="1" dirty="0"/>
              <a:t>3. Regla:  si sale un color repetido y ya se tiene ese grupo de alimento en el plato, el participante pierde el turno. </a:t>
            </a:r>
            <a:endParaRPr lang="es-ES_tradnl" sz="2500" dirty="0"/>
          </a:p>
          <a:p>
            <a:r>
              <a:rPr lang="es-ES_tradnl" sz="2500" i="1" dirty="0"/>
              <a:t>4. Considerando que las ensaladas pueden mezclar más de dos frutas o dos verduras, este grupo de alimentos es el único que puede repetirse. </a:t>
            </a:r>
            <a:endParaRPr lang="es-ES_tradnl" sz="2500" dirty="0"/>
          </a:p>
          <a:p>
            <a:r>
              <a:rPr lang="es-ES_tradnl" sz="2500" i="1" dirty="0"/>
              <a:t>5. El equipo ganador levanta las manos y grita “somos saludables”. </a:t>
            </a:r>
            <a:endParaRPr lang="es-ES_tradnl" sz="2500" dirty="0"/>
          </a:p>
        </p:txBody>
      </p:sp>
    </p:spTree>
    <p:extLst>
      <p:ext uri="{BB962C8B-B14F-4D97-AF65-F5344CB8AC3E}">
        <p14:creationId xmlns:p14="http://schemas.microsoft.com/office/powerpoint/2010/main" val="2758592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315408" y="1"/>
            <a:ext cx="3561241" cy="10926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6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¡ A jugar !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619" y="3864429"/>
            <a:ext cx="7864261" cy="27577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33867" y="1991513"/>
            <a:ext cx="1499809" cy="13970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1751390" y="1991513"/>
            <a:ext cx="1499809" cy="1397000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502781" y="1991513"/>
            <a:ext cx="1499809" cy="13970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5220304" y="1991513"/>
            <a:ext cx="1499809" cy="1397000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962021" y="1991513"/>
            <a:ext cx="1499809" cy="1397000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8648033" y="1991513"/>
            <a:ext cx="1499809" cy="1397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bo 3"/>
          <p:cNvSpPr/>
          <p:nvPr/>
        </p:nvSpPr>
        <p:spPr>
          <a:xfrm>
            <a:off x="556381" y="4662715"/>
            <a:ext cx="1195272" cy="979715"/>
          </a:xfrm>
          <a:prstGeom prst="cub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Elipse 12"/>
          <p:cNvSpPr/>
          <p:nvPr/>
        </p:nvSpPr>
        <p:spPr>
          <a:xfrm>
            <a:off x="774095" y="5116286"/>
            <a:ext cx="459620" cy="3810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Elipse 13"/>
          <p:cNvSpPr/>
          <p:nvPr/>
        </p:nvSpPr>
        <p:spPr>
          <a:xfrm>
            <a:off x="9397938" y="4562929"/>
            <a:ext cx="2489263" cy="186871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/>
        </p:nvSpPr>
        <p:spPr>
          <a:xfrm>
            <a:off x="9781294" y="4867521"/>
            <a:ext cx="1753809" cy="131535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78744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-184713" y="367511"/>
            <a:ext cx="1132873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RECONOCIENDO NUESTROS</a:t>
            </a:r>
          </a:p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COMPROMISOS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53138" y="3272743"/>
            <a:ext cx="5854095" cy="2159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2935885" y="3777507"/>
            <a:ext cx="4488599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3500" b="1" dirty="0"/>
              <a:t>Compromisos de familia</a:t>
            </a:r>
            <a:r>
              <a:rPr lang="es-ES_tradnl" sz="3500" dirty="0" smtClean="0">
                <a:effectLst/>
              </a:rPr>
              <a:t> </a:t>
            </a:r>
            <a:endParaRPr lang="es-ES" sz="3500" dirty="0"/>
          </a:p>
        </p:txBody>
      </p:sp>
    </p:spTree>
    <p:extLst>
      <p:ext uri="{BB962C8B-B14F-4D97-AF65-F5344CB8AC3E}">
        <p14:creationId xmlns:p14="http://schemas.microsoft.com/office/powerpoint/2010/main" val="2515657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b="1" dirty="0" smtClean="0">
                <a:solidFill>
                  <a:srgbClr val="1F497D"/>
                </a:solidFill>
              </a:rPr>
              <a:t>La competencia de la buena salud</a:t>
            </a:r>
            <a:endParaRPr lang="es-ES" sz="4800" b="1" dirty="0">
              <a:solidFill>
                <a:srgbClr val="1F497D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09603" y="1359511"/>
            <a:ext cx="9508196" cy="4924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500" b="1" dirty="0" smtClean="0">
                <a:solidFill>
                  <a:srgbClr val="1F497D"/>
                </a:solidFill>
              </a:rPr>
              <a:t>TRES PERSONAJES</a:t>
            </a:r>
            <a:endParaRPr lang="es-ES_tradnl" sz="2500" b="1" dirty="0">
              <a:solidFill>
                <a:srgbClr val="1F497D"/>
              </a:solidFill>
            </a:endParaRPr>
          </a:p>
          <a:p>
            <a:r>
              <a:rPr lang="es-ES_tradnl" sz="2500" dirty="0">
                <a:solidFill>
                  <a:srgbClr val="1F497D"/>
                </a:solidFill>
              </a:rPr>
              <a:t> </a:t>
            </a:r>
          </a:p>
          <a:p>
            <a:r>
              <a:rPr lang="es-ES_tradnl" sz="2400" b="1" u="sng" dirty="0" smtClean="0">
                <a:solidFill>
                  <a:srgbClr val="1F497D"/>
                </a:solidFill>
              </a:rPr>
              <a:t>JOSÉ: </a:t>
            </a:r>
            <a:r>
              <a:rPr lang="es-ES_tradnl" sz="2400" dirty="0" smtClean="0">
                <a:solidFill>
                  <a:srgbClr val="1F497D"/>
                </a:solidFill>
              </a:rPr>
              <a:t>siempre </a:t>
            </a:r>
            <a:r>
              <a:rPr lang="es-ES_tradnl" sz="2400" dirty="0">
                <a:solidFill>
                  <a:srgbClr val="1F497D"/>
                </a:solidFill>
              </a:rPr>
              <a:t>consume muchos dulces, no le gusta la comida de casa y se siente muy cansado rápidamente. </a:t>
            </a:r>
          </a:p>
          <a:p>
            <a:r>
              <a:rPr lang="es-ES_tradnl" sz="2400" dirty="0">
                <a:solidFill>
                  <a:srgbClr val="1F497D"/>
                </a:solidFill>
              </a:rPr>
              <a:t> </a:t>
            </a:r>
          </a:p>
          <a:p>
            <a:r>
              <a:rPr lang="es-ES_tradnl" sz="2400" b="1" u="sng" dirty="0">
                <a:solidFill>
                  <a:srgbClr val="1F497D"/>
                </a:solidFill>
              </a:rPr>
              <a:t>JUAN</a:t>
            </a:r>
            <a:r>
              <a:rPr lang="es-ES_tradnl" sz="2400" dirty="0">
                <a:solidFill>
                  <a:srgbClr val="1F497D"/>
                </a:solidFill>
              </a:rPr>
              <a:t>: </a:t>
            </a:r>
            <a:r>
              <a:rPr lang="es-ES_tradnl" sz="2400" dirty="0" smtClean="0">
                <a:solidFill>
                  <a:srgbClr val="1F497D"/>
                </a:solidFill>
              </a:rPr>
              <a:t>le </a:t>
            </a:r>
            <a:r>
              <a:rPr lang="es-ES_tradnl" sz="2400" dirty="0">
                <a:solidFill>
                  <a:srgbClr val="1F497D"/>
                </a:solidFill>
              </a:rPr>
              <a:t>gustan los fritos y comidas grasosas y se agita fácilmente. </a:t>
            </a:r>
          </a:p>
          <a:p>
            <a:r>
              <a:rPr lang="es-ES_tradnl" sz="2400" dirty="0">
                <a:solidFill>
                  <a:srgbClr val="1F497D"/>
                </a:solidFill>
              </a:rPr>
              <a:t> </a:t>
            </a:r>
          </a:p>
          <a:p>
            <a:r>
              <a:rPr lang="es-ES_tradnl" sz="2400" b="1" u="sng" dirty="0">
                <a:solidFill>
                  <a:srgbClr val="1F497D"/>
                </a:solidFill>
              </a:rPr>
              <a:t>YULY: </a:t>
            </a:r>
            <a:r>
              <a:rPr lang="es-ES_tradnl" sz="2400" dirty="0">
                <a:solidFill>
                  <a:srgbClr val="1F497D"/>
                </a:solidFill>
              </a:rPr>
              <a:t>s</a:t>
            </a:r>
            <a:r>
              <a:rPr lang="es-ES_tradnl" sz="2400" dirty="0" smtClean="0">
                <a:solidFill>
                  <a:srgbClr val="1F497D"/>
                </a:solidFill>
              </a:rPr>
              <a:t>e </a:t>
            </a:r>
            <a:r>
              <a:rPr lang="es-ES_tradnl" sz="2400" dirty="0">
                <a:solidFill>
                  <a:srgbClr val="1F497D"/>
                </a:solidFill>
              </a:rPr>
              <a:t>cansa a menudo, le duele el cuerpo y no tiene fuerzas. </a:t>
            </a:r>
          </a:p>
          <a:p>
            <a:r>
              <a:rPr lang="es-ES_tradnl" sz="2400" dirty="0">
                <a:solidFill>
                  <a:srgbClr val="1F497D"/>
                </a:solidFill>
              </a:rPr>
              <a:t> </a:t>
            </a:r>
          </a:p>
          <a:p>
            <a:r>
              <a:rPr lang="es-ES_tradnl" sz="2400" b="1" u="sng" dirty="0" smtClean="0">
                <a:solidFill>
                  <a:srgbClr val="1F497D"/>
                </a:solidFill>
              </a:rPr>
              <a:t>ANDRÉS</a:t>
            </a:r>
            <a:r>
              <a:rPr lang="es-ES_tradnl" sz="2400" b="1" u="sng" dirty="0">
                <a:solidFill>
                  <a:srgbClr val="1F497D"/>
                </a:solidFill>
              </a:rPr>
              <a:t>: </a:t>
            </a:r>
            <a:r>
              <a:rPr lang="es-ES_tradnl" sz="2400" dirty="0">
                <a:solidFill>
                  <a:srgbClr val="1F497D"/>
                </a:solidFill>
              </a:rPr>
              <a:t>tiene muy buen estado físico. </a:t>
            </a:r>
          </a:p>
          <a:p>
            <a:r>
              <a:rPr lang="es-ES_tradnl" sz="2400" dirty="0">
                <a:solidFill>
                  <a:srgbClr val="1F497D"/>
                </a:solidFill>
              </a:rPr>
              <a:t> </a:t>
            </a:r>
          </a:p>
          <a:p>
            <a:pPr algn="ctr"/>
            <a:r>
              <a:rPr lang="es-ES_tradnl" sz="2400" dirty="0">
                <a:solidFill>
                  <a:srgbClr val="1F497D"/>
                </a:solidFill>
              </a:rPr>
              <a:t>¿Elijan en familia quién podrá ganar la carrera y por qué?</a:t>
            </a:r>
          </a:p>
          <a:p>
            <a:r>
              <a:rPr lang="es-ES_tradnl" sz="2400" dirty="0">
                <a:solidFill>
                  <a:srgbClr val="1F497D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22658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08000" y="199571"/>
            <a:ext cx="1132873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 COMO MAMÁ/PAPÁ/______</a:t>
            </a:r>
            <a:endParaRPr lang="es-ES_tradnl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36953" y="1015630"/>
            <a:ext cx="7784343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 charset="2"/>
              <a:buChar char="q"/>
            </a:pPr>
            <a:r>
              <a:rPr lang="es-ES_tradnl" sz="2300" dirty="0" smtClean="0"/>
              <a:t>Brindaré </a:t>
            </a:r>
            <a:r>
              <a:rPr lang="es-ES_tradnl" sz="2300" dirty="0"/>
              <a:t>a mis hijos alimentos de todos los grupos. </a:t>
            </a:r>
          </a:p>
          <a:p>
            <a:pPr marL="342900" lvl="0" indent="-342900" algn="just">
              <a:buFont typeface="Wingdings" charset="2"/>
              <a:buChar char="q"/>
            </a:pPr>
            <a:r>
              <a:rPr lang="es-ES_tradnl" sz="2300" dirty="0"/>
              <a:t>Promoveré el consumo de frutas y verduras diariamente. </a:t>
            </a:r>
          </a:p>
          <a:p>
            <a:pPr marL="342900" lvl="0" indent="-342900" algn="just">
              <a:buFont typeface="Wingdings" charset="2"/>
              <a:buChar char="q"/>
            </a:pPr>
            <a:r>
              <a:rPr lang="es-ES_tradnl" sz="2300" dirty="0"/>
              <a:t>Garantizaré que mis hijos empiecen el día consumiendo un buen desayuno. </a:t>
            </a:r>
          </a:p>
          <a:p>
            <a:pPr marL="342900" lvl="0" indent="-342900" algn="just">
              <a:buFont typeface="Wingdings" charset="2"/>
              <a:buChar char="q"/>
            </a:pPr>
            <a:r>
              <a:rPr lang="es-ES_tradnl" sz="2300" dirty="0"/>
              <a:t>Fomentaré que todos en mi familia nos lavemos las manos antes y después de consumir alimentos. </a:t>
            </a:r>
          </a:p>
          <a:p>
            <a:pPr marL="342900" lvl="0" indent="-342900" algn="just">
              <a:buFont typeface="Wingdings" charset="2"/>
              <a:buChar char="q"/>
            </a:pPr>
            <a:r>
              <a:rPr lang="es-ES_tradnl" sz="2300" dirty="0"/>
              <a:t>Vigilaré que la comida que se consuma en mi hogar esté en buen estado. </a:t>
            </a:r>
          </a:p>
          <a:p>
            <a:pPr marL="342900" lvl="0" indent="-342900" algn="just">
              <a:buFont typeface="Wingdings" charset="2"/>
              <a:buChar char="q"/>
            </a:pPr>
            <a:r>
              <a:rPr lang="es-ES_tradnl" sz="2300" dirty="0"/>
              <a:t>Haré seguimiento a  lo que comen mis hijos en el colegio de acuerdo con el menú publicado en el comedor escolar. </a:t>
            </a:r>
          </a:p>
          <a:p>
            <a:pPr marL="342900" lvl="0" indent="-342900" algn="just">
              <a:buFont typeface="Wingdings" charset="2"/>
              <a:buChar char="q"/>
            </a:pPr>
            <a:r>
              <a:rPr lang="es-ES_tradnl" sz="2300" dirty="0"/>
              <a:t>Controlaré que mis hijos consuman el complemento alimentario de la mañana o tarde, o el almuerzo. </a:t>
            </a:r>
          </a:p>
          <a:p>
            <a:pPr marL="342900" indent="-342900" algn="just">
              <a:buFont typeface="Wingdings" charset="2"/>
              <a:buChar char="q"/>
            </a:pPr>
            <a:r>
              <a:rPr lang="es-ES_tradnl" sz="2300" dirty="0"/>
              <a:t>Compartiré con mis hijos espacios para hacer algún tipo de ejercicio diariamente si es posible. </a:t>
            </a:r>
            <a:endParaRPr lang="es-ES" sz="2300" dirty="0"/>
          </a:p>
        </p:txBody>
      </p:sp>
    </p:spTree>
    <p:extLst>
      <p:ext uri="{BB962C8B-B14F-4D97-AF65-F5344CB8AC3E}">
        <p14:creationId xmlns:p14="http://schemas.microsoft.com/office/powerpoint/2010/main" val="40752842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08000" y="72570"/>
            <a:ext cx="1132873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 _______________</a:t>
            </a:r>
            <a:endParaRPr lang="es-ES_tradnl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08000" y="1621404"/>
            <a:ext cx="9336912" cy="3985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Wingdings" charset="2"/>
              <a:buChar char="q"/>
            </a:pPr>
            <a:r>
              <a:rPr lang="es-ES_tradnl" sz="2300" dirty="0"/>
              <a:t>Consumiré alimentos de todos los grupos diariamente.</a:t>
            </a:r>
          </a:p>
          <a:p>
            <a:pPr marL="457200" lvl="0" indent="-457200" algn="just">
              <a:buFont typeface="Wingdings" charset="2"/>
              <a:buChar char="q"/>
            </a:pPr>
            <a:r>
              <a:rPr lang="es-ES_tradnl" sz="2300" dirty="0"/>
              <a:t>Consumiré frutas y verduras diariamente. </a:t>
            </a:r>
          </a:p>
          <a:p>
            <a:pPr marL="457200" lvl="0" indent="-457200" algn="just">
              <a:buFont typeface="Wingdings" charset="2"/>
              <a:buChar char="q"/>
            </a:pPr>
            <a:r>
              <a:rPr lang="es-ES_tradnl" sz="2300" dirty="0"/>
              <a:t>Empezaré cada día consumiendo un buen desayuno. </a:t>
            </a:r>
          </a:p>
          <a:p>
            <a:pPr marL="457200" lvl="0" indent="-457200" algn="just">
              <a:buFont typeface="Wingdings" charset="2"/>
              <a:buChar char="q"/>
            </a:pPr>
            <a:r>
              <a:rPr lang="es-ES_tradnl" sz="2300" dirty="0"/>
              <a:t>Me lavaré las manos antes y después de consumir alimentos. </a:t>
            </a:r>
          </a:p>
          <a:p>
            <a:pPr marL="457200" lvl="0" indent="-457200" algn="just">
              <a:buFont typeface="Wingdings" charset="2"/>
              <a:buChar char="q"/>
            </a:pPr>
            <a:r>
              <a:rPr lang="es-ES_tradnl" sz="2300" dirty="0"/>
              <a:t>Vigilaré que la comida que consuma  esté en buen estado. </a:t>
            </a:r>
          </a:p>
          <a:p>
            <a:pPr marL="457200" lvl="0" indent="-457200" algn="just">
              <a:buFont typeface="Wingdings" charset="2"/>
              <a:buChar char="q"/>
            </a:pPr>
            <a:r>
              <a:rPr lang="es-ES_tradnl" sz="2300" dirty="0"/>
              <a:t>Contaré en casa el consumo de alimentos diario en el colegio y utilizaré mi diario en lo posible. </a:t>
            </a:r>
          </a:p>
          <a:p>
            <a:pPr marL="457200" lvl="0" indent="-457200" algn="just">
              <a:buFont typeface="Wingdings" charset="2"/>
              <a:buChar char="q"/>
            </a:pPr>
            <a:r>
              <a:rPr lang="es-ES_tradnl" sz="2300" dirty="0"/>
              <a:t>Consumiré el complemento alimentario de la mañana o tarde, o el almuerzo. </a:t>
            </a:r>
          </a:p>
          <a:p>
            <a:pPr marL="457200" lvl="0" indent="-457200" algn="just">
              <a:buFont typeface="Wingdings" charset="2"/>
              <a:buChar char="q"/>
            </a:pPr>
            <a:r>
              <a:rPr lang="es-ES_tradnl" sz="2300" dirty="0"/>
              <a:t>Compartiré con mis padres, hermanos o amigos espacios para hacer algún tipo de ejercicio diariamente si es posible. </a:t>
            </a:r>
          </a:p>
        </p:txBody>
      </p:sp>
    </p:spTree>
    <p:extLst>
      <p:ext uri="{BB962C8B-B14F-4D97-AF65-F5344CB8AC3E}">
        <p14:creationId xmlns:p14="http://schemas.microsoft.com/office/powerpoint/2010/main" val="9565936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56381" y="776724"/>
            <a:ext cx="8942175" cy="523364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dirty="0" smtClean="0">
                <a:solidFill>
                  <a:schemeClr val="tx1"/>
                </a:solidFill>
              </a:rPr>
              <a:t>¡Todos somos responsables de una buena alimentación en casa y en el colegio!</a:t>
            </a:r>
          </a:p>
          <a:p>
            <a:pPr algn="ctr"/>
            <a:endParaRPr lang="es-ES" sz="3500" dirty="0">
              <a:solidFill>
                <a:schemeClr val="tx1"/>
              </a:solidFill>
            </a:endParaRPr>
          </a:p>
          <a:p>
            <a:pPr algn="ctr"/>
            <a:endParaRPr lang="es-ES" sz="3500" dirty="0" smtClean="0">
              <a:solidFill>
                <a:schemeClr val="tx1"/>
              </a:solidFill>
            </a:endParaRPr>
          </a:p>
          <a:p>
            <a:pPr algn="ctr"/>
            <a:endParaRPr lang="es-ES" sz="3500" dirty="0">
              <a:solidFill>
                <a:schemeClr val="tx1"/>
              </a:solidFill>
            </a:endParaRPr>
          </a:p>
          <a:p>
            <a:pPr algn="ctr"/>
            <a:endParaRPr lang="es-ES" sz="3500" dirty="0" smtClean="0">
              <a:solidFill>
                <a:schemeClr val="tx1"/>
              </a:solidFill>
            </a:endParaRPr>
          </a:p>
          <a:p>
            <a:pPr algn="ctr"/>
            <a:endParaRPr lang="es-ES" sz="3500" dirty="0">
              <a:solidFill>
                <a:schemeClr val="tx1"/>
              </a:solidFill>
            </a:endParaRPr>
          </a:p>
          <a:p>
            <a:pPr algn="ctr"/>
            <a:endParaRPr lang="es-ES" sz="3500" dirty="0" smtClean="0">
              <a:solidFill>
                <a:schemeClr val="tx1"/>
              </a:solidFill>
            </a:endParaRPr>
          </a:p>
          <a:p>
            <a:pPr algn="ctr"/>
            <a:endParaRPr lang="es-ES" sz="3500" dirty="0">
              <a:solidFill>
                <a:schemeClr val="tx1"/>
              </a:solidFill>
            </a:endParaRPr>
          </a:p>
        </p:txBody>
      </p:sp>
      <p:cxnSp>
        <p:nvCxnSpPr>
          <p:cNvPr id="9" name="Conector recto 8"/>
          <p:cNvCxnSpPr/>
          <p:nvPr/>
        </p:nvCxnSpPr>
        <p:spPr>
          <a:xfrm>
            <a:off x="2564191" y="4069082"/>
            <a:ext cx="5773534" cy="19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n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811" y="2391732"/>
            <a:ext cx="1501556" cy="1641064"/>
          </a:xfrm>
          <a:prstGeom prst="rect">
            <a:avLst/>
          </a:prstGeom>
        </p:spPr>
      </p:pic>
      <p:pic>
        <p:nvPicPr>
          <p:cNvPr id="11" name="Imagen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543" y="2290132"/>
            <a:ext cx="1501556" cy="1641064"/>
          </a:xfrm>
          <a:prstGeom prst="rect">
            <a:avLst/>
          </a:prstGeom>
        </p:spPr>
      </p:pic>
      <p:pic>
        <p:nvPicPr>
          <p:cNvPr id="12" name="Imagen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703" y="2290132"/>
            <a:ext cx="1501556" cy="1641064"/>
          </a:xfrm>
          <a:prstGeom prst="rect">
            <a:avLst/>
          </a:prstGeom>
        </p:spPr>
      </p:pic>
      <p:cxnSp>
        <p:nvCxnSpPr>
          <p:cNvPr id="14" name="Conector recto 13"/>
          <p:cNvCxnSpPr/>
          <p:nvPr/>
        </p:nvCxnSpPr>
        <p:spPr>
          <a:xfrm>
            <a:off x="3531810" y="4045857"/>
            <a:ext cx="7982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5621867" y="3799114"/>
            <a:ext cx="7982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7581296" y="4045857"/>
            <a:ext cx="7982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73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-268678" y="262549"/>
            <a:ext cx="1132873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 diario de mis alimentos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431563" y="2317582"/>
            <a:ext cx="5854095" cy="2159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3362431" y="2504836"/>
            <a:ext cx="4052371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3500" b="1" dirty="0" smtClean="0"/>
              <a:t>El diario de mis alimentos</a:t>
            </a:r>
            <a:endParaRPr lang="es-ES" sz="3500" dirty="0"/>
          </a:p>
        </p:txBody>
      </p:sp>
    </p:spTree>
    <p:extLst>
      <p:ext uri="{BB962C8B-B14F-4D97-AF65-F5344CB8AC3E}">
        <p14:creationId xmlns:p14="http://schemas.microsoft.com/office/powerpoint/2010/main" val="9538856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n 28" descr="Captura de pantalla 2016-01-20 a las 3.07.36 p.m.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53"/>
          <a:stretch/>
        </p:blipFill>
        <p:spPr>
          <a:xfrm>
            <a:off x="5159897" y="1052736"/>
            <a:ext cx="1010810" cy="1529802"/>
          </a:xfrm>
          <a:prstGeom prst="rect">
            <a:avLst/>
          </a:prstGeom>
        </p:spPr>
      </p:pic>
      <p:pic>
        <p:nvPicPr>
          <p:cNvPr id="28" name="Imagen 27" descr="Captura de pantalla 2016-01-12 a las 10.14.52 a.m.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07" y="1052736"/>
            <a:ext cx="864097" cy="1512170"/>
          </a:xfrm>
          <a:prstGeom prst="rect">
            <a:avLst/>
          </a:prstGeom>
        </p:spPr>
      </p:pic>
      <p:sp>
        <p:nvSpPr>
          <p:cNvPr id="15" name="Elipse 14"/>
          <p:cNvSpPr/>
          <p:nvPr/>
        </p:nvSpPr>
        <p:spPr>
          <a:xfrm>
            <a:off x="3143672" y="1052735"/>
            <a:ext cx="2160240" cy="2161273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57150" cmpd="sng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8000"/>
                </a:solidFill>
              </a:rPr>
              <a:t>Entregamos dos tipos de ración</a:t>
            </a:r>
            <a:endParaRPr lang="es-ES" b="1" dirty="0">
              <a:solidFill>
                <a:srgbClr val="008000"/>
              </a:solidFill>
            </a:endParaRPr>
          </a:p>
        </p:txBody>
      </p:sp>
      <p:cxnSp>
        <p:nvCxnSpPr>
          <p:cNvPr id="11" name="Conector recto 10"/>
          <p:cNvCxnSpPr/>
          <p:nvPr/>
        </p:nvCxnSpPr>
        <p:spPr>
          <a:xfrm>
            <a:off x="551386" y="1021513"/>
            <a:ext cx="9486743" cy="0"/>
          </a:xfrm>
          <a:prstGeom prst="line">
            <a:avLst/>
          </a:prstGeom>
          <a:ln>
            <a:solidFill>
              <a:srgbClr val="92D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3 CuadroTexto"/>
          <p:cNvSpPr txBox="1"/>
          <p:nvPr/>
        </p:nvSpPr>
        <p:spPr>
          <a:xfrm>
            <a:off x="1415481" y="149731"/>
            <a:ext cx="84181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Myriad Pro" charset="0"/>
                <a:ea typeface="MS PGothic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Myriad Pro" charset="0"/>
                <a:ea typeface="MS PGothic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Myriad Pro" charset="0"/>
                <a:ea typeface="MS PGothic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Myriad Pro" charset="0"/>
                <a:ea typeface="MS PGothic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Myriad Pro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Myriad Pro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Myriad Pro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Myriad Pro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Myriad Pro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CO" altLang="es-CO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Explicación y ejemplos de la alimentación que pueden recibir los niños y niñas en el colegio </a:t>
            </a:r>
          </a:p>
        </p:txBody>
      </p:sp>
      <p:sp>
        <p:nvSpPr>
          <p:cNvPr id="13" name="Elipse 12"/>
          <p:cNvSpPr/>
          <p:nvPr/>
        </p:nvSpPr>
        <p:spPr>
          <a:xfrm>
            <a:off x="3287688" y="1178694"/>
            <a:ext cx="1890210" cy="1890266"/>
          </a:xfrm>
          <a:prstGeom prst="ellipse">
            <a:avLst/>
          </a:prstGeom>
          <a:solidFill>
            <a:schemeClr val="bg1"/>
          </a:solidFill>
          <a:ln w="57150" cmpd="sng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8000"/>
                </a:solidFill>
              </a:rPr>
              <a:t>Entregamos </a:t>
            </a:r>
            <a:r>
              <a:rPr lang="es-ES" sz="2400" b="1" dirty="0" smtClean="0">
                <a:solidFill>
                  <a:schemeClr val="accent5">
                    <a:lumMod val="75000"/>
                  </a:schemeClr>
                </a:solidFill>
              </a:rPr>
              <a:t>dos</a:t>
            </a:r>
            <a:r>
              <a:rPr lang="es-ES" b="1" dirty="0" smtClean="0">
                <a:solidFill>
                  <a:srgbClr val="008000"/>
                </a:solidFill>
              </a:rPr>
              <a:t> tipos de ración</a:t>
            </a:r>
            <a:endParaRPr lang="es-ES" b="1" dirty="0">
              <a:solidFill>
                <a:srgbClr val="008000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47328" y="2636912"/>
            <a:ext cx="2448272" cy="360040"/>
          </a:xfrm>
          <a:prstGeom prst="roundRect">
            <a:avLst/>
          </a:prstGeom>
          <a:solidFill>
            <a:srgbClr val="31859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Industrializada</a:t>
            </a:r>
            <a:endParaRPr lang="es-ES" dirty="0"/>
          </a:p>
        </p:txBody>
      </p:sp>
      <p:sp>
        <p:nvSpPr>
          <p:cNvPr id="19" name="Rectángulo redondeado 18"/>
          <p:cNvSpPr/>
          <p:nvPr/>
        </p:nvSpPr>
        <p:spPr>
          <a:xfrm>
            <a:off x="6888088" y="1340768"/>
            <a:ext cx="2448272" cy="360040"/>
          </a:xfrm>
          <a:prstGeom prst="roundRect">
            <a:avLst/>
          </a:prstGeom>
          <a:solidFill>
            <a:srgbClr val="EAB200"/>
          </a:solidFill>
          <a:ln>
            <a:solidFill>
              <a:srgbClr val="EAB2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Preparada en sitio</a:t>
            </a:r>
            <a:endParaRPr lang="es-ES" dirty="0"/>
          </a:p>
        </p:txBody>
      </p:sp>
      <p:sp>
        <p:nvSpPr>
          <p:cNvPr id="20" name="Rectángulo redondeado 19"/>
          <p:cNvSpPr/>
          <p:nvPr/>
        </p:nvSpPr>
        <p:spPr>
          <a:xfrm>
            <a:off x="5303912" y="2852936"/>
            <a:ext cx="2448272" cy="36004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Almuerzo</a:t>
            </a:r>
            <a:endParaRPr lang="es-ES" dirty="0"/>
          </a:p>
        </p:txBody>
      </p:sp>
      <p:sp>
        <p:nvSpPr>
          <p:cNvPr id="21" name="Rectángulo redondeado 20"/>
          <p:cNvSpPr/>
          <p:nvPr/>
        </p:nvSpPr>
        <p:spPr>
          <a:xfrm>
            <a:off x="7680176" y="1844824"/>
            <a:ext cx="2448272" cy="360040"/>
          </a:xfrm>
          <a:prstGeom prst="roundRect">
            <a:avLst/>
          </a:prstGeom>
          <a:solidFill>
            <a:srgbClr val="E46C0A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Complemento am pm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4439816" y="3268864"/>
            <a:ext cx="3186650" cy="329320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1300" b="1" dirty="0" smtClean="0">
                <a:solidFill>
                  <a:schemeClr val="accent2">
                    <a:lumMod val="75000"/>
                  </a:schemeClr>
                </a:solidFill>
              </a:rPr>
              <a:t>Proteico </a:t>
            </a:r>
          </a:p>
          <a:p>
            <a:pPr algn="just"/>
            <a:r>
              <a:rPr lang="es-ES" sz="1300" b="1" dirty="0">
                <a:solidFill>
                  <a:srgbClr val="7F7F7F"/>
                </a:solidFill>
              </a:rPr>
              <a:t>O</a:t>
            </a:r>
            <a:r>
              <a:rPr lang="es-ES" sz="1300" b="1" dirty="0" smtClean="0">
                <a:solidFill>
                  <a:srgbClr val="7F7F7F"/>
                </a:solidFill>
              </a:rPr>
              <a:t>rigen animal:</a:t>
            </a:r>
            <a:r>
              <a:rPr lang="es-ES" sz="1300" dirty="0" smtClean="0"/>
              <a:t> ej. carne de res, pollo o pescado( todos los días). Huevo (una vez a la semana)</a:t>
            </a:r>
          </a:p>
          <a:p>
            <a:pPr algn="just"/>
            <a:r>
              <a:rPr lang="es-ES" sz="1300" b="1" dirty="0">
                <a:solidFill>
                  <a:schemeClr val="bg1">
                    <a:lumMod val="50000"/>
                  </a:schemeClr>
                </a:solidFill>
              </a:rPr>
              <a:t>Origen vegetal: </a:t>
            </a:r>
            <a:r>
              <a:rPr lang="es-ES" sz="1300" b="1" dirty="0" smtClean="0"/>
              <a:t>ej. </a:t>
            </a:r>
            <a:r>
              <a:rPr lang="es-ES" sz="1300" dirty="0" smtClean="0"/>
              <a:t>fríjoles o lentejas ( 2 veces por semana)</a:t>
            </a:r>
          </a:p>
          <a:p>
            <a:pPr algn="just"/>
            <a:r>
              <a:rPr lang="es-ES" sz="1300" b="1" dirty="0">
                <a:solidFill>
                  <a:schemeClr val="accent2">
                    <a:lumMod val="75000"/>
                  </a:schemeClr>
                </a:solidFill>
              </a:rPr>
              <a:t>Cereal: </a:t>
            </a:r>
            <a:r>
              <a:rPr lang="es-ES" sz="1300" dirty="0" err="1" smtClean="0"/>
              <a:t>ej</a:t>
            </a:r>
            <a:r>
              <a:rPr lang="es-ES" sz="1300" dirty="0" smtClean="0"/>
              <a:t> arroz o pasta (todos los días)</a:t>
            </a:r>
          </a:p>
          <a:p>
            <a:pPr algn="just"/>
            <a:r>
              <a:rPr lang="es-ES" sz="1300" b="1" dirty="0" smtClean="0">
                <a:solidFill>
                  <a:schemeClr val="accent2">
                    <a:lumMod val="75000"/>
                  </a:schemeClr>
                </a:solidFill>
              </a:rPr>
              <a:t>Tubérculos</a:t>
            </a:r>
            <a:r>
              <a:rPr lang="es-ES" sz="1300" dirty="0" smtClean="0"/>
              <a:t>: ej. papa, o yuca o plátano </a:t>
            </a:r>
            <a:r>
              <a:rPr lang="es-ES" sz="1300" dirty="0"/>
              <a:t>(todos los días</a:t>
            </a:r>
            <a:r>
              <a:rPr lang="es-ES" sz="1300" dirty="0" smtClean="0"/>
              <a:t>)</a:t>
            </a:r>
          </a:p>
          <a:p>
            <a:pPr algn="just"/>
            <a:r>
              <a:rPr lang="es-ES" sz="1300" b="1" dirty="0" smtClean="0">
                <a:solidFill>
                  <a:srgbClr val="953735"/>
                </a:solidFill>
              </a:rPr>
              <a:t>Verduras: </a:t>
            </a:r>
            <a:r>
              <a:rPr lang="es-ES" sz="1300" dirty="0" smtClean="0"/>
              <a:t>ej. espinaca, habichuela o zanahoria (todos los días)</a:t>
            </a:r>
          </a:p>
          <a:p>
            <a:pPr algn="just"/>
            <a:r>
              <a:rPr lang="es-ES" sz="1300" b="1" dirty="0" smtClean="0">
                <a:solidFill>
                  <a:schemeClr val="accent2">
                    <a:lumMod val="75000"/>
                  </a:schemeClr>
                </a:solidFill>
              </a:rPr>
              <a:t>Frutas: </a:t>
            </a:r>
            <a:r>
              <a:rPr lang="es-ES" sz="1300" dirty="0" err="1" smtClean="0"/>
              <a:t>ej</a:t>
            </a:r>
            <a:r>
              <a:rPr lang="es-ES" sz="1300" dirty="0" smtClean="0"/>
              <a:t> mango </a:t>
            </a:r>
            <a:r>
              <a:rPr lang="es-ES" sz="1300" dirty="0"/>
              <a:t>o papaya o guayaba (todos los días en jugo)</a:t>
            </a:r>
          </a:p>
          <a:p>
            <a:pPr algn="just"/>
            <a:r>
              <a:rPr lang="es-ES" sz="1300" b="1" dirty="0" smtClean="0">
                <a:solidFill>
                  <a:srgbClr val="953735"/>
                </a:solidFill>
              </a:rPr>
              <a:t>Lácteos: </a:t>
            </a:r>
            <a:r>
              <a:rPr lang="es-ES" sz="1300" dirty="0"/>
              <a:t>l</a:t>
            </a:r>
            <a:r>
              <a:rPr lang="es-ES" sz="1300" dirty="0" smtClean="0"/>
              <a:t>eche ( Todos los días)</a:t>
            </a:r>
          </a:p>
          <a:p>
            <a:pPr algn="just"/>
            <a:r>
              <a:rPr lang="es-ES" sz="1300" b="1" dirty="0" smtClean="0">
                <a:solidFill>
                  <a:srgbClr val="953735"/>
                </a:solidFill>
              </a:rPr>
              <a:t>Azúcares y grasas </a:t>
            </a:r>
            <a:r>
              <a:rPr lang="es-ES" sz="1300" dirty="0" err="1" smtClean="0"/>
              <a:t>ej</a:t>
            </a:r>
            <a:r>
              <a:rPr lang="es-ES" sz="1300" dirty="0" smtClean="0"/>
              <a:t>: azúcar o miel o panela / aceite o margarina (todos los días)</a:t>
            </a:r>
            <a:endParaRPr lang="es-ES" sz="1300" dirty="0"/>
          </a:p>
        </p:txBody>
      </p:sp>
      <p:sp>
        <p:nvSpPr>
          <p:cNvPr id="22" name="CuadroTexto 21"/>
          <p:cNvSpPr txBox="1"/>
          <p:nvPr/>
        </p:nvSpPr>
        <p:spPr>
          <a:xfrm rot="20069552">
            <a:off x="489232" y="3184418"/>
            <a:ext cx="2714237" cy="267765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</a:rPr>
              <a:t>Frutas </a:t>
            </a:r>
            <a:r>
              <a:rPr lang="es-ES" sz="1400" dirty="0" smtClean="0"/>
              <a:t>ej. mandarina o banano o uvas (</a:t>
            </a:r>
            <a:r>
              <a:rPr lang="es-ES" sz="1400" dirty="0"/>
              <a:t>3</a:t>
            </a:r>
            <a:r>
              <a:rPr lang="es-ES" sz="1400" dirty="0" smtClean="0"/>
              <a:t> </a:t>
            </a:r>
            <a:r>
              <a:rPr lang="es-ES" sz="1400" dirty="0"/>
              <a:t>veces por semana</a:t>
            </a:r>
            <a:r>
              <a:rPr lang="es-ES" sz="1400" dirty="0" smtClean="0"/>
              <a:t>)</a:t>
            </a:r>
          </a:p>
          <a:p>
            <a:pPr algn="just"/>
            <a:r>
              <a:rPr lang="es-ES" sz="1400" b="1" dirty="0" smtClean="0">
                <a:solidFill>
                  <a:srgbClr val="953735"/>
                </a:solidFill>
              </a:rPr>
              <a:t>Lácteos: </a:t>
            </a:r>
            <a:r>
              <a:rPr lang="es-ES" sz="1400" dirty="0" smtClean="0">
                <a:solidFill>
                  <a:srgbClr val="000000"/>
                </a:solidFill>
              </a:rPr>
              <a:t>ej. </a:t>
            </a:r>
            <a:r>
              <a:rPr lang="es-ES" sz="1400" dirty="0" smtClean="0"/>
              <a:t>kumis, avena o yogur</a:t>
            </a:r>
            <a:r>
              <a:rPr lang="es-ES" sz="1400" b="1" dirty="0" smtClean="0">
                <a:solidFill>
                  <a:srgbClr val="953735"/>
                </a:solidFill>
              </a:rPr>
              <a:t> </a:t>
            </a:r>
            <a:r>
              <a:rPr lang="es-ES" sz="1400" dirty="0" smtClean="0"/>
              <a:t>(</a:t>
            </a:r>
            <a:r>
              <a:rPr lang="es-ES" sz="1400" dirty="0"/>
              <a:t>todos los días </a:t>
            </a:r>
            <a:r>
              <a:rPr lang="es-ES" sz="1400" dirty="0" smtClean="0"/>
              <a:t>)</a:t>
            </a:r>
          </a:p>
          <a:p>
            <a:pPr algn="just"/>
            <a:r>
              <a:rPr lang="es-ES" sz="1400" b="1" dirty="0" smtClean="0">
                <a:solidFill>
                  <a:srgbClr val="953735"/>
                </a:solidFill>
              </a:rPr>
              <a:t>Derivados del cereal  </a:t>
            </a:r>
            <a:r>
              <a:rPr lang="es-ES" sz="1400" dirty="0" err="1" smtClean="0"/>
              <a:t>ej</a:t>
            </a:r>
            <a:r>
              <a:rPr lang="es-ES" sz="1400" dirty="0" smtClean="0"/>
              <a:t>: galletas o </a:t>
            </a:r>
            <a:r>
              <a:rPr lang="es-ES" sz="1400" dirty="0" err="1" smtClean="0"/>
              <a:t>ponque</a:t>
            </a:r>
            <a:r>
              <a:rPr lang="es-ES" sz="1400" dirty="0" smtClean="0"/>
              <a:t> o pan (todos los días)</a:t>
            </a:r>
          </a:p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</a:rPr>
              <a:t>Proteico </a:t>
            </a:r>
            <a:r>
              <a:rPr lang="es-ES" sz="1400" dirty="0" smtClean="0"/>
              <a:t>queso ( 2 veces por semana)</a:t>
            </a:r>
          </a:p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</a:rPr>
              <a:t>Azúcares y dulces: </a:t>
            </a:r>
            <a:r>
              <a:rPr lang="es-ES" sz="1400" dirty="0" err="1" smtClean="0">
                <a:solidFill>
                  <a:schemeClr val="bg2">
                    <a:lumMod val="25000"/>
                  </a:schemeClr>
                </a:solidFill>
              </a:rPr>
              <a:t>ej</a:t>
            </a:r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/>
              <a:t>panelita</a:t>
            </a:r>
            <a:r>
              <a:rPr lang="es-ES" sz="1400" dirty="0" smtClean="0"/>
              <a:t> de leche, bocadillo </a:t>
            </a:r>
            <a:r>
              <a:rPr lang="es-ES" sz="1400" dirty="0"/>
              <a:t>( 2 veces por semana)</a:t>
            </a:r>
          </a:p>
          <a:p>
            <a:pPr algn="just"/>
            <a:endParaRPr lang="es-ES" sz="1400" dirty="0"/>
          </a:p>
        </p:txBody>
      </p:sp>
      <p:sp>
        <p:nvSpPr>
          <p:cNvPr id="24" name="CuadroTexto 23"/>
          <p:cNvSpPr txBox="1"/>
          <p:nvPr/>
        </p:nvSpPr>
        <p:spPr>
          <a:xfrm>
            <a:off x="7752184" y="2204864"/>
            <a:ext cx="2304256" cy="4401204"/>
          </a:xfrm>
          <a:prstGeom prst="rect">
            <a:avLst/>
          </a:prstGeom>
          <a:noFill/>
          <a:ln>
            <a:solidFill>
              <a:srgbClr val="E46C0A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</a:rPr>
              <a:t>Bebida </a:t>
            </a:r>
            <a:r>
              <a:rPr lang="es-ES" sz="1400" dirty="0" err="1"/>
              <a:t>e</a:t>
            </a:r>
            <a:r>
              <a:rPr lang="es-ES" sz="1400" dirty="0" err="1" smtClean="0"/>
              <a:t>j</a:t>
            </a:r>
            <a:r>
              <a:rPr lang="es-ES" sz="1400" dirty="0"/>
              <a:t>: a</a:t>
            </a:r>
            <a:r>
              <a:rPr lang="es-ES" sz="1400" dirty="0" smtClean="0"/>
              <a:t>vena, chocolate</a:t>
            </a:r>
            <a:r>
              <a:rPr lang="es-ES" sz="1400" dirty="0"/>
              <a:t>. Preparaciones mitad agua mitad </a:t>
            </a:r>
            <a:r>
              <a:rPr lang="es-ES" sz="1400" dirty="0" smtClean="0"/>
              <a:t>leche (todos </a:t>
            </a:r>
            <a:r>
              <a:rPr lang="es-ES" sz="1400" dirty="0"/>
              <a:t>los días) </a:t>
            </a:r>
          </a:p>
          <a:p>
            <a:r>
              <a:rPr lang="es-ES" sz="1400" b="1" dirty="0" smtClean="0">
                <a:solidFill>
                  <a:srgbClr val="953735"/>
                </a:solidFill>
              </a:rPr>
              <a:t>Proteico</a:t>
            </a:r>
            <a:r>
              <a:rPr lang="es-ES" sz="1400" dirty="0" smtClean="0"/>
              <a:t> </a:t>
            </a:r>
          </a:p>
          <a:p>
            <a:r>
              <a:rPr lang="es-ES" sz="1400" b="1" dirty="0">
                <a:solidFill>
                  <a:srgbClr val="7F7F7F"/>
                </a:solidFill>
              </a:rPr>
              <a:t>O</a:t>
            </a:r>
            <a:r>
              <a:rPr lang="es-ES" sz="1400" b="1" dirty="0" smtClean="0">
                <a:solidFill>
                  <a:srgbClr val="7F7F7F"/>
                </a:solidFill>
              </a:rPr>
              <a:t>rigen </a:t>
            </a:r>
            <a:r>
              <a:rPr lang="es-ES" sz="1400" b="1" dirty="0">
                <a:solidFill>
                  <a:srgbClr val="7F7F7F"/>
                </a:solidFill>
              </a:rPr>
              <a:t>animal: </a:t>
            </a:r>
            <a:r>
              <a:rPr lang="es-ES" sz="1400" dirty="0" err="1"/>
              <a:t>e</a:t>
            </a:r>
            <a:r>
              <a:rPr lang="es-ES" sz="1400" dirty="0" err="1" smtClean="0"/>
              <a:t>j</a:t>
            </a:r>
            <a:r>
              <a:rPr lang="es-ES" sz="1400" dirty="0" smtClean="0"/>
              <a:t> </a:t>
            </a:r>
            <a:r>
              <a:rPr lang="es-ES" sz="1400" dirty="0"/>
              <a:t>carne, pollo, pescado, ( 2 veces por semana), huevo (1 vez por semana</a:t>
            </a:r>
            <a:r>
              <a:rPr lang="es-ES" sz="1400" dirty="0" smtClean="0"/>
              <a:t>) </a:t>
            </a:r>
            <a:r>
              <a:rPr lang="es-ES" sz="1400" dirty="0"/>
              <a:t>(3 veces por </a:t>
            </a:r>
            <a:r>
              <a:rPr lang="es-ES" sz="1400" dirty="0" smtClean="0"/>
              <a:t>semana</a:t>
            </a:r>
            <a:r>
              <a:rPr lang="es-ES" sz="1400" dirty="0"/>
              <a:t>)</a:t>
            </a:r>
            <a:r>
              <a:rPr lang="es-ES_tradnl" sz="1400" dirty="0" smtClean="0"/>
              <a:t> </a:t>
            </a:r>
            <a:r>
              <a:rPr lang="es-ES_tradnl" sz="1400" dirty="0"/>
              <a:t>                                               </a:t>
            </a:r>
            <a:r>
              <a:rPr lang="es-ES_tradnl" sz="1400" b="1" dirty="0">
                <a:solidFill>
                  <a:srgbClr val="7F7F7F"/>
                </a:solidFill>
              </a:rPr>
              <a:t>Origen vegetal: </a:t>
            </a:r>
            <a:r>
              <a:rPr lang="es-ES_tradnl" sz="1400" dirty="0" err="1"/>
              <a:t>e</a:t>
            </a:r>
            <a:r>
              <a:rPr lang="es-ES_tradnl" sz="1400" dirty="0" err="1" smtClean="0"/>
              <a:t>j</a:t>
            </a:r>
            <a:r>
              <a:rPr lang="es-ES_tradnl" sz="1400" dirty="0" smtClean="0"/>
              <a:t> </a:t>
            </a:r>
            <a:r>
              <a:rPr lang="es-ES_tradnl" sz="1400" dirty="0"/>
              <a:t>fríjol, lenteja, garbanzo (opcional)</a:t>
            </a:r>
          </a:p>
          <a:p>
            <a:r>
              <a:rPr lang="es-ES_tradnl" sz="1400" b="1" dirty="0" smtClean="0">
                <a:solidFill>
                  <a:srgbClr val="953735"/>
                </a:solidFill>
              </a:rPr>
              <a:t>Cereal acompañante </a:t>
            </a:r>
            <a:r>
              <a:rPr lang="es-ES_tradnl" sz="1400" dirty="0" smtClean="0"/>
              <a:t>: </a:t>
            </a:r>
            <a:r>
              <a:rPr lang="es-ES_tradnl" sz="1400" dirty="0" err="1"/>
              <a:t>e</a:t>
            </a:r>
            <a:r>
              <a:rPr lang="es-ES_tradnl" sz="1400" dirty="0" err="1" smtClean="0"/>
              <a:t>j</a:t>
            </a:r>
            <a:r>
              <a:rPr lang="es-ES_tradnl" sz="1400" dirty="0" smtClean="0"/>
              <a:t> </a:t>
            </a:r>
            <a:r>
              <a:rPr lang="es-ES_tradnl" sz="1400" dirty="0"/>
              <a:t>g</a:t>
            </a:r>
            <a:r>
              <a:rPr lang="es-ES_tradnl" sz="1400" dirty="0" smtClean="0"/>
              <a:t>alletas</a:t>
            </a:r>
            <a:r>
              <a:rPr lang="es-ES_tradnl" sz="1400" dirty="0"/>
              <a:t>, tostadas, pan, ponqué, arepa, arroz, plátano, papa, yuca</a:t>
            </a:r>
            <a:r>
              <a:rPr lang="es-ES_tradnl" sz="1400" dirty="0" smtClean="0"/>
              <a:t>. </a:t>
            </a:r>
            <a:r>
              <a:rPr lang="es-ES_tradnl" sz="1400" dirty="0"/>
              <a:t>(todos los días)</a:t>
            </a:r>
          </a:p>
          <a:p>
            <a:r>
              <a:rPr lang="es-ES_tradnl" sz="1400" b="1" dirty="0" smtClean="0">
                <a:solidFill>
                  <a:srgbClr val="953735"/>
                </a:solidFill>
              </a:rPr>
              <a:t>Fruta </a:t>
            </a:r>
            <a:r>
              <a:rPr lang="es-ES_tradnl" sz="1400" dirty="0" err="1"/>
              <a:t>e</a:t>
            </a:r>
            <a:r>
              <a:rPr lang="es-ES_tradnl" sz="1400" dirty="0" err="1" smtClean="0"/>
              <a:t>j</a:t>
            </a:r>
            <a:r>
              <a:rPr lang="es-ES_tradnl" sz="1400" dirty="0" smtClean="0"/>
              <a:t> </a:t>
            </a:r>
            <a:r>
              <a:rPr lang="es-ES_tradnl" sz="1400" dirty="0"/>
              <a:t>b</a:t>
            </a:r>
            <a:r>
              <a:rPr lang="es-ES_tradnl" sz="1400" dirty="0" smtClean="0"/>
              <a:t>anano</a:t>
            </a:r>
            <a:r>
              <a:rPr lang="es-ES_tradnl" sz="1400" dirty="0"/>
              <a:t>, naranja, papaya, mango</a:t>
            </a:r>
            <a:r>
              <a:rPr lang="es-ES_tradnl" sz="1400" dirty="0" smtClean="0"/>
              <a:t>. </a:t>
            </a:r>
            <a:r>
              <a:rPr lang="es-ES_tradnl" sz="1400" dirty="0"/>
              <a:t>(2 veces por semana</a:t>
            </a:r>
            <a:r>
              <a:rPr lang="es-ES_tradnl" sz="1400" dirty="0" smtClean="0"/>
              <a:t>)</a:t>
            </a:r>
            <a:endParaRPr lang="es-ES" sz="1400" dirty="0"/>
          </a:p>
        </p:txBody>
      </p:sp>
      <p:sp>
        <p:nvSpPr>
          <p:cNvPr id="4" name="Elipse 3"/>
          <p:cNvSpPr/>
          <p:nvPr/>
        </p:nvSpPr>
        <p:spPr>
          <a:xfrm>
            <a:off x="1991544" y="2060848"/>
            <a:ext cx="1008112" cy="1008112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/>
              <a:t>1</a:t>
            </a:r>
            <a:endParaRPr lang="es-ES" sz="4000" dirty="0"/>
          </a:p>
        </p:txBody>
      </p:sp>
      <p:sp>
        <p:nvSpPr>
          <p:cNvPr id="14" name="Elipse 13"/>
          <p:cNvSpPr/>
          <p:nvPr/>
        </p:nvSpPr>
        <p:spPr>
          <a:xfrm>
            <a:off x="6023992" y="1196752"/>
            <a:ext cx="1008112" cy="1008112"/>
          </a:xfrm>
          <a:prstGeom prst="ellipse">
            <a:avLst/>
          </a:prstGeom>
          <a:solidFill>
            <a:srgbClr val="EAB200"/>
          </a:solidFill>
          <a:ln>
            <a:solidFill>
              <a:srgbClr val="EAB2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/>
              <a:t>2</a:t>
            </a:r>
          </a:p>
        </p:txBody>
      </p:sp>
      <p:pic>
        <p:nvPicPr>
          <p:cNvPr id="27" name="Imagen 26" descr="Captura de pantalla 2016-02-10 a las 2.33.51 p.m.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769" y="6309321"/>
            <a:ext cx="5150275" cy="54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36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6-05-20 a las 12.18.37 p.m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84" y="598287"/>
            <a:ext cx="9127638" cy="581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81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6-05-20 a las 12.18.51 p.m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57" y="563438"/>
            <a:ext cx="9557946" cy="606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773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-436608" y="2105141"/>
            <a:ext cx="1132873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¿Preguntas?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582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09" t="8745" r="19104" b="6421"/>
          <a:stretch/>
        </p:blipFill>
        <p:spPr>
          <a:xfrm>
            <a:off x="0" y="-110775"/>
            <a:ext cx="5832648" cy="5688632"/>
          </a:xfrm>
          <a:prstGeom prst="rect">
            <a:avLst/>
          </a:prstGeom>
        </p:spPr>
      </p:pic>
      <p:sp>
        <p:nvSpPr>
          <p:cNvPr id="5" name="5 CuadroTexto"/>
          <p:cNvSpPr txBox="1"/>
          <p:nvPr/>
        </p:nvSpPr>
        <p:spPr>
          <a:xfrm>
            <a:off x="5926625" y="4811674"/>
            <a:ext cx="2692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www.mineducacion.gov.co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7 Rectángulo"/>
          <p:cNvSpPr/>
          <p:nvPr/>
        </p:nvSpPr>
        <p:spPr>
          <a:xfrm>
            <a:off x="5832648" y="3763373"/>
            <a:ext cx="333424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6600" b="1" spc="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179987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1F497D"/>
                </a:solidFill>
              </a:rPr>
              <a:t>AUDIO LIBRO</a:t>
            </a:r>
            <a:endParaRPr lang="es-ES" b="1" dirty="0">
              <a:solidFill>
                <a:srgbClr val="1F497D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074321" y="4584348"/>
            <a:ext cx="7645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u="sng" dirty="0">
                <a:hlinkClick r:id="rId2"/>
              </a:rPr>
              <a:t>https://www.youtube.com/watch?v=QJDGrTzKl_M</a:t>
            </a:r>
            <a:r>
              <a:rPr lang="es-ES_tradnl" dirty="0"/>
              <a:t> 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1866807" y="2313222"/>
            <a:ext cx="7471817" cy="20928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 COMPETENCIA DE </a:t>
            </a:r>
          </a:p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 BUENA SALUD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7781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solidFill>
                  <a:srgbClr val="1F497D"/>
                </a:solidFill>
              </a:rPr>
              <a:t>JUEGOS PARA COMPRENDER</a:t>
            </a:r>
            <a:endParaRPr lang="es-ES" b="1" dirty="0">
              <a:solidFill>
                <a:srgbClr val="1F497D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556120" y="2134785"/>
            <a:ext cx="4240138" cy="30931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ACCIONES </a:t>
            </a:r>
          </a:p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 </a:t>
            </a:r>
          </a:p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BENEFICIOS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814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177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ACCIONES Y BENEFICIOS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788639" y="2087407"/>
            <a:ext cx="4221533" cy="1461185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574834" y="2139888"/>
            <a:ext cx="4221533" cy="14611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033559" y="2569092"/>
            <a:ext cx="3281268" cy="69580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 rot="19758066">
            <a:off x="931858" y="4682528"/>
            <a:ext cx="1066981" cy="73059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20090840">
            <a:off x="1455738" y="4153262"/>
            <a:ext cx="1066981" cy="73059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2374488" y="3905022"/>
            <a:ext cx="1066981" cy="73059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rot="1273769">
            <a:off x="3302303" y="4144953"/>
            <a:ext cx="1066981" cy="73059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 rot="349046">
            <a:off x="3836552" y="4674287"/>
            <a:ext cx="1066981" cy="73059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 rot="19758066">
            <a:off x="5666109" y="4735011"/>
            <a:ext cx="1066981" cy="73059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 rot="20090840">
            <a:off x="6189989" y="4205745"/>
            <a:ext cx="1066981" cy="730592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7108740" y="3957505"/>
            <a:ext cx="1066981" cy="73059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/>
        </p:nvSpPr>
        <p:spPr>
          <a:xfrm rot="1273769">
            <a:off x="8036554" y="4197436"/>
            <a:ext cx="1066981" cy="73059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349046">
            <a:off x="8570804" y="4726770"/>
            <a:ext cx="1066981" cy="73059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6162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177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ACCIONES Y BENEFICIOS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196971" y="1692212"/>
            <a:ext cx="4221533" cy="895413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862839" y="1624846"/>
            <a:ext cx="4221533" cy="104370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131673" y="1885370"/>
            <a:ext cx="3548184" cy="6039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5610874" y="1410862"/>
            <a:ext cx="42707" cy="5064369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671721" y="2655556"/>
            <a:ext cx="9414591" cy="83970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9215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177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Instrucción No. 1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194559" y="1304333"/>
            <a:ext cx="4221533" cy="78277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976400" y="1304333"/>
            <a:ext cx="4221533" cy="7827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228061" y="1478284"/>
            <a:ext cx="3488332" cy="52185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5703615" y="1304332"/>
            <a:ext cx="0" cy="4035654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0" y="2278457"/>
            <a:ext cx="9978286" cy="66278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1" y="5242408"/>
            <a:ext cx="102542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500" i="1" dirty="0" smtClean="0"/>
              <a:t>Debemos consumir todos los días leche y productos lácteos como yogurt, kumis y queso por sus proteínas y calcio, para favorecer la salud de músculos, huesos y dientes. </a:t>
            </a:r>
            <a:endParaRPr lang="es-ES_tradnl" sz="2500" dirty="0"/>
          </a:p>
        </p:txBody>
      </p:sp>
      <p:pic>
        <p:nvPicPr>
          <p:cNvPr id="7" name="Imagen 6" descr="Captura de pantalla 2016-05-15 a la(s) 15.30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72" y="2452407"/>
            <a:ext cx="2124275" cy="1748388"/>
          </a:xfrm>
          <a:prstGeom prst="rect">
            <a:avLst/>
          </a:prstGeom>
        </p:spPr>
      </p:pic>
      <p:pic>
        <p:nvPicPr>
          <p:cNvPr id="8" name="Imagen 7" descr="Captura de pantalla 2016-05-15 a la(s) 15.30.5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210" y="2452408"/>
            <a:ext cx="2043961" cy="1748388"/>
          </a:xfrm>
          <a:prstGeom prst="rect">
            <a:avLst/>
          </a:prstGeom>
        </p:spPr>
      </p:pic>
      <p:pic>
        <p:nvPicPr>
          <p:cNvPr id="9" name="Imagen 8" descr="Captura de pantalla 2016-05-15 a la(s) 15.32.1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288" y="2452409"/>
            <a:ext cx="2186773" cy="174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748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177"/>
            <a:ext cx="12409456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Instrucción No. 2</a:t>
            </a:r>
            <a:endParaRPr lang="es-ES_tradnl" sz="6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128224" y="1346317"/>
            <a:ext cx="3940552" cy="78277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Acciones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910065" y="1346317"/>
            <a:ext cx="3940552" cy="78277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500" b="1" dirty="0">
              <a:solidFill>
                <a:srgbClr val="1F497D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410312" y="1520268"/>
            <a:ext cx="3210010" cy="52185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rgbClr val="1F497D"/>
                </a:solidFill>
              </a:rPr>
              <a:t>Beneficios</a:t>
            </a:r>
            <a:endParaRPr lang="es-ES" sz="3500" b="1" dirty="0">
              <a:solidFill>
                <a:srgbClr val="1F497D"/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5427997" y="1346316"/>
            <a:ext cx="0" cy="4035654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 flipV="1">
            <a:off x="272886" y="2340668"/>
            <a:ext cx="9687478" cy="18914"/>
          </a:xfrm>
          <a:prstGeom prst="line">
            <a:avLst/>
          </a:prstGeom>
          <a:ln w="76200" cap="flat" cmpd="sng">
            <a:solidFill>
              <a:srgbClr val="FF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272887" y="5414482"/>
            <a:ext cx="98029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i="1" dirty="0"/>
              <a:t>Para una buena digestión y prevenir enfermedades del corazón, debemos incluir en cada una de las comidas frutas enteras y verduras frescas. </a:t>
            </a:r>
            <a:endParaRPr lang="es-ES_tradnl" sz="2800" dirty="0"/>
          </a:p>
        </p:txBody>
      </p:sp>
      <p:pic>
        <p:nvPicPr>
          <p:cNvPr id="2" name="Imagen 1" descr="Captura de pantalla 2016-05-15 a la(s) 15.32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381" y="2598469"/>
            <a:ext cx="2714992" cy="2248561"/>
          </a:xfrm>
          <a:prstGeom prst="rect">
            <a:avLst/>
          </a:prstGeom>
        </p:spPr>
      </p:pic>
      <p:pic>
        <p:nvPicPr>
          <p:cNvPr id="4" name="Imagen 3" descr="Captura de pantalla 2016-05-15 a la(s) 15.31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399" y="2598469"/>
            <a:ext cx="2647690" cy="218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192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" grpId="0"/>
    </p:bldLst>
  </p:timing>
</p:sld>
</file>

<file path=ppt/theme/theme1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</TotalTime>
  <Words>1078</Words>
  <Application>Microsoft Office PowerPoint</Application>
  <PresentationFormat>Personalizado</PresentationFormat>
  <Paragraphs>166</Paragraphs>
  <Slides>38</Slides>
  <Notes>11</Notes>
  <HiddenSlides>0</HiddenSlides>
  <MMClips>0</MMClips>
  <ScaleCrop>false</ScaleCrop>
  <HeadingPairs>
    <vt:vector size="6" baseType="variant">
      <vt:variant>
        <vt:lpstr>Tema</vt:lpstr>
      </vt:variant>
      <vt:variant>
        <vt:i4>4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3" baseType="lpstr">
      <vt:lpstr>2_Diseño personalizado</vt:lpstr>
      <vt:lpstr>Tema de Office</vt:lpstr>
      <vt:lpstr>Diseño personalizado</vt:lpstr>
      <vt:lpstr>1_Diseño personalizado</vt:lpstr>
      <vt:lpstr>Documento</vt:lpstr>
      <vt:lpstr>Presentación de PowerPoint</vt:lpstr>
      <vt:lpstr>Objetivo general</vt:lpstr>
      <vt:lpstr>La competencia de la buena salud</vt:lpstr>
      <vt:lpstr>AUDIO LIBRO</vt:lpstr>
      <vt:lpstr>JUEGOS PARA COMPRENDER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JUEGOS PARA COMPRENDER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Claudia Andrea Roberto Shilito</dc:creator>
  <cp:lastModifiedBy>Support</cp:lastModifiedBy>
  <cp:revision>124</cp:revision>
  <dcterms:created xsi:type="dcterms:W3CDTF">2016-02-25T23:14:53Z</dcterms:created>
  <dcterms:modified xsi:type="dcterms:W3CDTF">2017-08-09T17:08:52Z</dcterms:modified>
</cp:coreProperties>
</file>