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7" r:id="rId8"/>
    <p:sldId id="266" r:id="rId9"/>
    <p:sldId id="265" r:id="rId10"/>
    <p:sldId id="256" r:id="rId11"/>
    <p:sldId id="269" r:id="rId12"/>
    <p:sldId id="270" r:id="rId13"/>
    <p:sldId id="272" r:id="rId14"/>
    <p:sldId id="273" r:id="rId15"/>
    <p:sldId id="275" r:id="rId16"/>
    <p:sldId id="271" r:id="rId17"/>
    <p:sldId id="268" r:id="rId1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244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320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744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591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477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7353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589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480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441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7659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653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3A62A-F27C-49C2-A370-2732A9815C4F}" type="datetimeFigureOut">
              <a:rPr lang="es-CO" smtClean="0"/>
              <a:t>18/05/2017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6E2FE-A5D0-4802-8916-40B5BBEB2B4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782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1018903" y="5312243"/>
            <a:ext cx="9849394" cy="1235907"/>
            <a:chOff x="0" y="159114"/>
            <a:chExt cx="5020682" cy="647812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1" y="159114"/>
              <a:ext cx="2257761" cy="647812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661" y="5473337"/>
            <a:ext cx="959294" cy="705393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9536" y="1005840"/>
            <a:ext cx="8424934" cy="3905794"/>
          </a:xfrm>
        </p:spPr>
        <p:txBody>
          <a:bodyPr>
            <a:normAutofit/>
          </a:bodyPr>
          <a:lstStyle/>
          <a:p>
            <a:pPr algn="ctr"/>
            <a:r>
              <a:rPr lang="es-CO" sz="4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es-CO" sz="4800" b="1" i="1" dirty="0">
                <a:latin typeface="Arial" pitchFamily="34" charset="0"/>
                <a:cs typeface="Arial" pitchFamily="34" charset="0"/>
              </a:rPr>
            </a:br>
            <a:r>
              <a:rPr lang="es-CO" sz="49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CO" sz="49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MESA PÚBLICA DEL PROGRAMA DE ALIMENTACIÓN ESCOLAR PAE - </a:t>
            </a:r>
            <a:r>
              <a:rPr lang="es-CO" sz="49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2017</a:t>
            </a:r>
            <a:endParaRPr lang="es-CO" sz="49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4" y="33589"/>
            <a:ext cx="11952514" cy="144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73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87383" y="1602653"/>
            <a:ext cx="11430000" cy="42059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TALLERES PARA DESARROLLAR CON PAPÁS Y BENEFICIARIOS PAE</a:t>
            </a:r>
          </a:p>
          <a:p>
            <a:pPr marL="0" indent="0" algn="ctr">
              <a:buNone/>
            </a:pP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CO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Ministerio de Educación ha estructurado talleres dirigidos a papás y beneficiarios con los siguientes propósitos</a:t>
            </a:r>
            <a:r>
              <a:rPr lang="es-CO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s-CO" sz="1700" i="1" dirty="0">
                <a:latin typeface="Arial" panose="020B0604020202020204" pitchFamily="34" charset="0"/>
                <a:cs typeface="Arial" panose="020B0604020202020204" pitchFamily="34" charset="0"/>
              </a:rPr>
              <a:t>Incrementar el sentido de pertenencia en los padres de familia y los beneficiarios</a:t>
            </a:r>
          </a:p>
          <a:p>
            <a:pPr lvl="0" algn="just"/>
            <a:r>
              <a:rPr lang="es-CO" sz="1700" i="1" dirty="0">
                <a:latin typeface="Arial" panose="020B0604020202020204" pitchFamily="34" charset="0"/>
                <a:cs typeface="Arial" panose="020B0604020202020204" pitchFamily="34" charset="0"/>
              </a:rPr>
              <a:t>Evidenciar su rol y responsabilidades frente a la alimentación de sus hijos y frente al Programa</a:t>
            </a:r>
          </a:p>
          <a:p>
            <a:pPr lvl="0" algn="just"/>
            <a:r>
              <a:rPr lang="es-CO" sz="1700" i="1" dirty="0">
                <a:latin typeface="Arial" panose="020B0604020202020204" pitchFamily="34" charset="0"/>
                <a:cs typeface="Arial" panose="020B0604020202020204" pitchFamily="34" charset="0"/>
              </a:rPr>
              <a:t>Crear consciencia de la importancia de elegir alimentos saludables</a:t>
            </a:r>
          </a:p>
          <a:p>
            <a:pPr lvl="0" algn="just"/>
            <a:r>
              <a:rPr lang="es-CO" sz="1700" i="1" dirty="0">
                <a:latin typeface="Arial" panose="020B0604020202020204" pitchFamily="34" charset="0"/>
                <a:cs typeface="Arial" panose="020B0604020202020204" pitchFamily="34" charset="0"/>
              </a:rPr>
              <a:t>Promover que los estudiantes informen a sus papás sobre la calidad de la comida que reciben en el colegio</a:t>
            </a:r>
          </a:p>
          <a:p>
            <a:pPr lvl="0" algn="just"/>
            <a:r>
              <a:rPr lang="es-CO" sz="1700" i="1" dirty="0">
                <a:latin typeface="Arial" panose="020B0604020202020204" pitchFamily="34" charset="0"/>
                <a:cs typeface="Arial" panose="020B0604020202020204" pitchFamily="34" charset="0"/>
              </a:rPr>
              <a:t>Incentivar la participación y el control social de los padres de familia para fortalecer el seguimiento a la </a:t>
            </a:r>
            <a:r>
              <a:rPr lang="es-CO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operación</a:t>
            </a:r>
          </a:p>
          <a:p>
            <a:pPr marL="0" lvl="0" indent="0" algn="just">
              <a:buNone/>
            </a:pPr>
            <a:endParaRPr lang="es-CO" sz="17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CO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equipo PAE ha estado desarrollando estos talleres en instituciones educativas de ETC que se han priorizado. La invitación es para que los equipos PAE de las 95 ETC y los rectores descarguen el material que se en encuentra en esta sección y sean ellos quienes repliquen la metodología y el </a:t>
            </a:r>
            <a:r>
              <a:rPr lang="es-CO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espacio.</a:t>
            </a:r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  <p:grpSp>
        <p:nvGrpSpPr>
          <p:cNvPr id="4" name="3 Grupo"/>
          <p:cNvGrpSpPr/>
          <p:nvPr/>
        </p:nvGrpSpPr>
        <p:grpSpPr>
          <a:xfrm>
            <a:off x="1018903" y="5630091"/>
            <a:ext cx="9274628" cy="1071155"/>
            <a:chOff x="0" y="159114"/>
            <a:chExt cx="5020682" cy="647812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1" y="159114"/>
              <a:ext cx="2257761" cy="647812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72" y="5738905"/>
            <a:ext cx="959294" cy="670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796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898589"/>
            <a:ext cx="9326880" cy="841846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911" y="6147300"/>
            <a:ext cx="672699" cy="421634"/>
          </a:xfrm>
          <a:prstGeom prst="rect">
            <a:avLst/>
          </a:prstGeom>
          <a:noFill/>
        </p:spPr>
      </p:pic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90"/>
            <a:ext cx="11848011" cy="1089814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838200" y="1247511"/>
            <a:ext cx="10515600" cy="4929452"/>
          </a:xfrm>
        </p:spPr>
        <p:txBody>
          <a:bodyPr/>
          <a:lstStyle/>
          <a:p>
            <a:pPr marL="0" indent="0" algn="ctr">
              <a:buNone/>
            </a:pPr>
            <a:r>
              <a:rPr lang="es-CO" b="1" dirty="0"/>
              <a:t> </a:t>
            </a:r>
            <a:r>
              <a:rPr lang="es-CO" sz="2000" b="1" dirty="0"/>
              <a:t>EJECUCIÓN ADICIONALES </a:t>
            </a:r>
            <a:r>
              <a:rPr lang="es-CO" sz="2000" b="1" dirty="0" smtClean="0"/>
              <a:t>001 </a:t>
            </a:r>
            <a:r>
              <a:rPr lang="es-CO" sz="2000" b="1" dirty="0"/>
              <a:t>Y 002 AL CONTRATO 233 DE 2016</a:t>
            </a:r>
            <a:r>
              <a:rPr lang="es-CO" sz="2000" dirty="0"/>
              <a:t> </a:t>
            </a:r>
            <a:endParaRPr lang="es-CO" sz="2000" dirty="0" smtClean="0"/>
          </a:p>
          <a:p>
            <a:pPr marL="0" indent="0" algn="ctr">
              <a:buNone/>
            </a:pPr>
            <a:r>
              <a:rPr lang="es-CO" sz="2000" b="1" dirty="0" smtClean="0"/>
              <a:t>PAE REGULAR</a:t>
            </a:r>
          </a:p>
          <a:p>
            <a:pPr marL="0" indent="0">
              <a:buNone/>
            </a:pPr>
            <a:endParaRPr lang="es-CO" sz="2000" dirty="0"/>
          </a:p>
        </p:txBody>
      </p:sp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573953"/>
              </p:ext>
            </p:extLst>
          </p:nvPr>
        </p:nvGraphicFramePr>
        <p:xfrm>
          <a:off x="1489166" y="2076994"/>
          <a:ext cx="9013372" cy="38215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7590">
                  <a:extLst>
                    <a:ext uri="{9D8B030D-6E8A-4147-A177-3AD203B41FA5}">
                      <a16:colId xmlns:a16="http://schemas.microsoft.com/office/drawing/2014/main" xmlns="" val="2540686009"/>
                    </a:ext>
                  </a:extLst>
                </a:gridCol>
                <a:gridCol w="1469335">
                  <a:extLst>
                    <a:ext uri="{9D8B030D-6E8A-4147-A177-3AD203B41FA5}">
                      <a16:colId xmlns:a16="http://schemas.microsoft.com/office/drawing/2014/main" xmlns="" val="2251584668"/>
                    </a:ext>
                  </a:extLst>
                </a:gridCol>
                <a:gridCol w="1842149">
                  <a:extLst>
                    <a:ext uri="{9D8B030D-6E8A-4147-A177-3AD203B41FA5}">
                      <a16:colId xmlns:a16="http://schemas.microsoft.com/office/drawing/2014/main" xmlns="" val="263069985"/>
                    </a:ext>
                  </a:extLst>
                </a:gridCol>
                <a:gridCol w="1842149">
                  <a:extLst>
                    <a:ext uri="{9D8B030D-6E8A-4147-A177-3AD203B41FA5}">
                      <a16:colId xmlns:a16="http://schemas.microsoft.com/office/drawing/2014/main" xmlns="" val="3768295368"/>
                    </a:ext>
                  </a:extLst>
                </a:gridCol>
                <a:gridCol w="1842149">
                  <a:extLst>
                    <a:ext uri="{9D8B030D-6E8A-4147-A177-3AD203B41FA5}">
                      <a16:colId xmlns:a16="http://schemas.microsoft.com/office/drawing/2014/main" xmlns="" val="2642209654"/>
                    </a:ext>
                  </a:extLst>
                </a:gridCol>
              </a:tblGrid>
              <a:tr h="59479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OPERADOR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ASOCIACION SWEET FOOD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 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97002150"/>
                  </a:ext>
                </a:extLst>
              </a:tr>
              <a:tr h="21817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FECHA DE INICIO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23 DE ENERO DE 2017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486702476"/>
                  </a:ext>
                </a:extLst>
              </a:tr>
              <a:tr h="40021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FECHA DE TERMINACION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15 DE MARZO DE 2017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85053508"/>
                  </a:ext>
                </a:extLst>
              </a:tr>
              <a:tr h="218179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4485060"/>
                  </a:ext>
                </a:extLst>
              </a:tr>
              <a:tr h="40021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MES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RECURSOS MEN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RECURSOS PROPIOS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RECURSOS SGP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TOTAL RECURSOS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68588701"/>
                  </a:ext>
                </a:extLst>
              </a:tr>
              <a:tr h="40021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ENERO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23.973.393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52.405.346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6.739.631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83.118.370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64336546"/>
                  </a:ext>
                </a:extLst>
              </a:tr>
              <a:tr h="40021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FEBRERO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6.106.860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192.883.308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28.270.200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227.260.368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53237214"/>
                  </a:ext>
                </a:extLst>
              </a:tr>
              <a:tr h="40021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 AL 15 DE MARZO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130.450.946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130.450.946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0330260"/>
                  </a:ext>
                </a:extLst>
              </a:tr>
              <a:tr h="78937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TOTAL RECURSOS EJECUTADOS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30.080.253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375.739.600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35.009.831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440.829.684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69909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540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408023"/>
            <a:ext cx="9326880" cy="1216329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968" y="5797690"/>
            <a:ext cx="672699" cy="533885"/>
          </a:xfrm>
          <a:prstGeom prst="rect">
            <a:avLst/>
          </a:prstGeom>
          <a:noFill/>
        </p:spPr>
      </p:pic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195888"/>
              </p:ext>
            </p:extLst>
          </p:nvPr>
        </p:nvGraphicFramePr>
        <p:xfrm>
          <a:off x="1015936" y="1532537"/>
          <a:ext cx="9473537" cy="38754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0597">
                  <a:extLst>
                    <a:ext uri="{9D8B030D-6E8A-4147-A177-3AD203B41FA5}">
                      <a16:colId xmlns:a16="http://schemas.microsoft.com/office/drawing/2014/main" xmlns="" val="2132089044"/>
                    </a:ext>
                  </a:extLst>
                </a:gridCol>
                <a:gridCol w="1544349">
                  <a:extLst>
                    <a:ext uri="{9D8B030D-6E8A-4147-A177-3AD203B41FA5}">
                      <a16:colId xmlns:a16="http://schemas.microsoft.com/office/drawing/2014/main" xmlns="" val="3281614295"/>
                    </a:ext>
                  </a:extLst>
                </a:gridCol>
                <a:gridCol w="1936197">
                  <a:extLst>
                    <a:ext uri="{9D8B030D-6E8A-4147-A177-3AD203B41FA5}">
                      <a16:colId xmlns:a16="http://schemas.microsoft.com/office/drawing/2014/main" xmlns="" val="2542706914"/>
                    </a:ext>
                  </a:extLst>
                </a:gridCol>
                <a:gridCol w="1936197">
                  <a:extLst>
                    <a:ext uri="{9D8B030D-6E8A-4147-A177-3AD203B41FA5}">
                      <a16:colId xmlns:a16="http://schemas.microsoft.com/office/drawing/2014/main" xmlns="" val="2190885306"/>
                    </a:ext>
                  </a:extLst>
                </a:gridCol>
                <a:gridCol w="1936197">
                  <a:extLst>
                    <a:ext uri="{9D8B030D-6E8A-4147-A177-3AD203B41FA5}">
                      <a16:colId xmlns:a16="http://schemas.microsoft.com/office/drawing/2014/main" xmlns="" val="2031541611"/>
                    </a:ext>
                  </a:extLst>
                </a:gridCol>
              </a:tblGrid>
              <a:tr h="34802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>
                          <a:effectLst/>
                        </a:rPr>
                        <a:t> EJECUCIÓN CONTRATO 287 DE 2017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4423187"/>
                  </a:ext>
                </a:extLst>
              </a:tr>
              <a:tr h="206875"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extLst>
                  <a:ext uri="{0D108BD9-81ED-4DB2-BD59-A6C34878D82A}">
                    <a16:rowId xmlns:a16="http://schemas.microsoft.com/office/drawing/2014/main" xmlns="" val="1145553692"/>
                  </a:ext>
                </a:extLst>
              </a:tr>
              <a:tr h="40288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OPERADOR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CONSORCIO FEED THE CHILDREN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 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extLst>
                  <a:ext uri="{0D108BD9-81ED-4DB2-BD59-A6C34878D82A}">
                    <a16:rowId xmlns:a16="http://schemas.microsoft.com/office/drawing/2014/main" xmlns="" val="3265514737"/>
                  </a:ext>
                </a:extLst>
              </a:tr>
              <a:tr h="22519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CONTRATO 287 DE 2017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145 DIAS HABILES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extLst>
                  <a:ext uri="{0D108BD9-81ED-4DB2-BD59-A6C34878D82A}">
                    <a16:rowId xmlns:a16="http://schemas.microsoft.com/office/drawing/2014/main" xmlns="" val="424284273"/>
                  </a:ext>
                </a:extLst>
              </a:tr>
              <a:tr h="22519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VALOR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$ 2.003.557.800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extLst>
                  <a:ext uri="{0D108BD9-81ED-4DB2-BD59-A6C34878D82A}">
                    <a16:rowId xmlns:a16="http://schemas.microsoft.com/office/drawing/2014/main" xmlns="" val="3625091471"/>
                  </a:ext>
                </a:extLst>
              </a:tr>
              <a:tr h="22519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FECHA DE INICIO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16 DE MARZO DE 2017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extLst>
                  <a:ext uri="{0D108BD9-81ED-4DB2-BD59-A6C34878D82A}">
                    <a16:rowId xmlns:a16="http://schemas.microsoft.com/office/drawing/2014/main" xmlns="" val="2200368314"/>
                  </a:ext>
                </a:extLst>
              </a:tr>
              <a:tr h="22519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FECHA DE TERMINACION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24 DE NOVIEMBRE DE 2017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extLst>
                  <a:ext uri="{0D108BD9-81ED-4DB2-BD59-A6C34878D82A}">
                    <a16:rowId xmlns:a16="http://schemas.microsoft.com/office/drawing/2014/main" xmlns="" val="2012602543"/>
                  </a:ext>
                </a:extLst>
              </a:tr>
              <a:tr h="206875">
                <a:tc>
                  <a:txBody>
                    <a:bodyPr/>
                    <a:lstStyle/>
                    <a:p>
                      <a:pPr algn="ctr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extLst>
                  <a:ext uri="{0D108BD9-81ED-4DB2-BD59-A6C34878D82A}">
                    <a16:rowId xmlns:a16="http://schemas.microsoft.com/office/drawing/2014/main" xmlns="" val="3008617903"/>
                  </a:ext>
                </a:extLst>
              </a:tr>
              <a:tr h="37054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REGISTRO R. MEN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1.379.066.400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extLst>
                  <a:ext uri="{0D108BD9-81ED-4DB2-BD59-A6C34878D82A}">
                    <a16:rowId xmlns:a16="http://schemas.microsoft.com/office/drawing/2014/main" xmlns="" val="3353399109"/>
                  </a:ext>
                </a:extLst>
              </a:tr>
              <a:tr h="2068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REGISTRO R. PROPIOS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   416.936.421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extLst>
                  <a:ext uri="{0D108BD9-81ED-4DB2-BD59-A6C34878D82A}">
                    <a16:rowId xmlns:a16="http://schemas.microsoft.com/office/drawing/2014/main" xmlns="" val="2983908429"/>
                  </a:ext>
                </a:extLst>
              </a:tr>
              <a:tr h="2068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REGISTRO R. SGP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   207.554.979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extLst>
                  <a:ext uri="{0D108BD9-81ED-4DB2-BD59-A6C34878D82A}">
                    <a16:rowId xmlns:a16="http://schemas.microsoft.com/office/drawing/2014/main" xmlns="" val="1819728525"/>
                  </a:ext>
                </a:extLst>
              </a:tr>
              <a:tr h="206875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extLst>
                  <a:ext uri="{0D108BD9-81ED-4DB2-BD59-A6C34878D82A}">
                    <a16:rowId xmlns:a16="http://schemas.microsoft.com/office/drawing/2014/main" xmlns="" val="3757050207"/>
                  </a:ext>
                </a:extLst>
              </a:tr>
              <a:tr h="4094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MES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RECURSOS MEN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RECURSOS PROPIOS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RECURSOS SGP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TOTAL RECURSOS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ctr"/>
                </a:tc>
                <a:extLst>
                  <a:ext uri="{0D108BD9-81ED-4DB2-BD59-A6C34878D82A}">
                    <a16:rowId xmlns:a16="http://schemas.microsoft.com/office/drawing/2014/main" xmlns="" val="2738904696"/>
                  </a:ext>
                </a:extLst>
              </a:tr>
              <a:tr h="4094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16 AL 31 DE MARZO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125.115.620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25.578.820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150.694.440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/>
                </a:tc>
                <a:extLst>
                  <a:ext uri="{0D108BD9-81ED-4DB2-BD59-A6C34878D82A}">
                    <a16:rowId xmlns:a16="http://schemas.microsoft.com/office/drawing/2014/main" xmlns="" val="4160617785"/>
                  </a:ext>
                </a:extLst>
              </a:tr>
            </a:tbl>
          </a:graphicData>
        </a:graphic>
      </p:graphicFrame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33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865223"/>
            <a:ext cx="9326880" cy="992777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133" y="6161614"/>
            <a:ext cx="622256" cy="446053"/>
          </a:xfrm>
          <a:prstGeom prst="rect">
            <a:avLst/>
          </a:prstGeom>
          <a:noFill/>
        </p:spPr>
      </p:pic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838200" y="1418906"/>
            <a:ext cx="10515600" cy="4758057"/>
          </a:xfrm>
        </p:spPr>
        <p:txBody>
          <a:bodyPr/>
          <a:lstStyle/>
          <a:p>
            <a:pPr marL="0" indent="0" algn="ctr">
              <a:buNone/>
            </a:pPr>
            <a:r>
              <a:rPr lang="es-CO" sz="2000" b="1" dirty="0"/>
              <a:t>EJECUCION ADICIONALES 001 Y 002 </a:t>
            </a:r>
            <a:r>
              <a:rPr lang="es-CO" sz="2000" b="1" dirty="0" smtClean="0"/>
              <a:t>AL </a:t>
            </a:r>
            <a:r>
              <a:rPr lang="es-CO" sz="2000" b="1" dirty="0"/>
              <a:t>CONTRATO 233 DE 2016 </a:t>
            </a:r>
            <a:endParaRPr lang="es-CO" sz="2000" b="1" dirty="0" smtClean="0"/>
          </a:p>
          <a:p>
            <a:pPr marL="0" indent="0" algn="ctr">
              <a:buNone/>
            </a:pPr>
            <a:r>
              <a:rPr lang="es-CO" sz="2000" b="1" dirty="0" smtClean="0"/>
              <a:t>JORNADA UNICA</a:t>
            </a:r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573531"/>
              </p:ext>
            </p:extLst>
          </p:nvPr>
        </p:nvGraphicFramePr>
        <p:xfrm>
          <a:off x="1293222" y="2173441"/>
          <a:ext cx="8961123" cy="36917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122">
                  <a:extLst>
                    <a:ext uri="{9D8B030D-6E8A-4147-A177-3AD203B41FA5}">
                      <a16:colId xmlns:a16="http://schemas.microsoft.com/office/drawing/2014/main" xmlns="" val="3296265064"/>
                    </a:ext>
                  </a:extLst>
                </a:gridCol>
                <a:gridCol w="2138757">
                  <a:extLst>
                    <a:ext uri="{9D8B030D-6E8A-4147-A177-3AD203B41FA5}">
                      <a16:colId xmlns:a16="http://schemas.microsoft.com/office/drawing/2014/main" xmlns="" val="3443720396"/>
                    </a:ext>
                  </a:extLst>
                </a:gridCol>
                <a:gridCol w="2274122">
                  <a:extLst>
                    <a:ext uri="{9D8B030D-6E8A-4147-A177-3AD203B41FA5}">
                      <a16:colId xmlns:a16="http://schemas.microsoft.com/office/drawing/2014/main" xmlns="" val="2288109948"/>
                    </a:ext>
                  </a:extLst>
                </a:gridCol>
                <a:gridCol w="2274122">
                  <a:extLst>
                    <a:ext uri="{9D8B030D-6E8A-4147-A177-3AD203B41FA5}">
                      <a16:colId xmlns:a16="http://schemas.microsoft.com/office/drawing/2014/main" xmlns="" val="3758052347"/>
                    </a:ext>
                  </a:extLst>
                </a:gridCol>
              </a:tblGrid>
              <a:tr h="19974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PRIMER SEMESTRE 2017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6092963"/>
                  </a:ext>
                </a:extLst>
              </a:tr>
              <a:tr h="21971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OPERADOR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ASOCIACION SWEET FOOD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 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51816243"/>
                  </a:ext>
                </a:extLst>
              </a:tr>
              <a:tr h="42944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CONTRATO ADICIONAL 001 Y 002 AL CONTRATO 233 DE 2016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73 DIAS HABILES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918990"/>
                  </a:ext>
                </a:extLst>
              </a:tr>
              <a:tr h="21971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VALOR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$ 129.429.000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54461616"/>
                  </a:ext>
                </a:extLst>
              </a:tr>
              <a:tr h="21971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FECHA DE INICIO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20 DE FEBRERO DE 2017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8398422"/>
                  </a:ext>
                </a:extLst>
              </a:tr>
              <a:tr h="21971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FECHA DE TERMINACION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09 DE JUNIO DE 2017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16376223"/>
                  </a:ext>
                </a:extLst>
              </a:tr>
              <a:tr h="186347">
                <a:tc>
                  <a:txBody>
                    <a:bodyPr/>
                    <a:lstStyle/>
                    <a:p>
                      <a:pPr algn="ctr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00597074"/>
                  </a:ext>
                </a:extLst>
              </a:tr>
              <a:tr h="39947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MES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RECURSOS PROPIOS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RECURSOS SGP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TOTAL RECURSOS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74097086"/>
                  </a:ext>
                </a:extLst>
              </a:tr>
              <a:tr h="1997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FEBRERO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4.432.500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4.432.500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8.865.000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829243300"/>
                  </a:ext>
                </a:extLst>
              </a:tr>
              <a:tr h="1997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MARZO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19.503.000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19.503.000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39.006.000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79449864"/>
                  </a:ext>
                </a:extLst>
              </a:tr>
              <a:tr h="1997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ABRIL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-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-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-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80262996"/>
                  </a:ext>
                </a:extLst>
              </a:tr>
              <a:tr h="1997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MAYO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-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-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-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57181443"/>
                  </a:ext>
                </a:extLst>
              </a:tr>
              <a:tr h="1997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JUNIO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-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-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-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62102326"/>
                  </a:ext>
                </a:extLst>
              </a:tr>
              <a:tr h="59921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TOTAL RECURSOS EJECUTADOS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23.935.500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23.935.500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47.871.000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38049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9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797689"/>
            <a:ext cx="9326880" cy="955807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728" y="6114972"/>
            <a:ext cx="702935" cy="402075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8640" y="1537203"/>
            <a:ext cx="11025051" cy="39864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EJECUCIÓN SUPERVISIÓN APOYO AL PAE VIGENCIA 2017</a:t>
            </a:r>
          </a:p>
        </p:txBody>
      </p:sp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040036"/>
              </p:ext>
            </p:extLst>
          </p:nvPr>
        </p:nvGraphicFramePr>
        <p:xfrm>
          <a:off x="548639" y="2037808"/>
          <a:ext cx="10476412" cy="37598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4212">
                  <a:extLst>
                    <a:ext uri="{9D8B030D-6E8A-4147-A177-3AD203B41FA5}">
                      <a16:colId xmlns:a16="http://schemas.microsoft.com/office/drawing/2014/main" xmlns="" val="2352758664"/>
                    </a:ext>
                  </a:extLst>
                </a:gridCol>
                <a:gridCol w="2583337">
                  <a:extLst>
                    <a:ext uri="{9D8B030D-6E8A-4147-A177-3AD203B41FA5}">
                      <a16:colId xmlns:a16="http://schemas.microsoft.com/office/drawing/2014/main" xmlns="" val="3589168167"/>
                    </a:ext>
                  </a:extLst>
                </a:gridCol>
                <a:gridCol w="1013714">
                  <a:extLst>
                    <a:ext uri="{9D8B030D-6E8A-4147-A177-3AD203B41FA5}">
                      <a16:colId xmlns:a16="http://schemas.microsoft.com/office/drawing/2014/main" xmlns="" val="1543451928"/>
                    </a:ext>
                  </a:extLst>
                </a:gridCol>
                <a:gridCol w="1504222">
                  <a:extLst>
                    <a:ext uri="{9D8B030D-6E8A-4147-A177-3AD203B41FA5}">
                      <a16:colId xmlns:a16="http://schemas.microsoft.com/office/drawing/2014/main" xmlns="" val="3442253338"/>
                    </a:ext>
                  </a:extLst>
                </a:gridCol>
                <a:gridCol w="1361157">
                  <a:extLst>
                    <a:ext uri="{9D8B030D-6E8A-4147-A177-3AD203B41FA5}">
                      <a16:colId xmlns:a16="http://schemas.microsoft.com/office/drawing/2014/main" xmlns="" val="3939807990"/>
                    </a:ext>
                  </a:extLst>
                </a:gridCol>
                <a:gridCol w="1389770">
                  <a:extLst>
                    <a:ext uri="{9D8B030D-6E8A-4147-A177-3AD203B41FA5}">
                      <a16:colId xmlns:a16="http://schemas.microsoft.com/office/drawing/2014/main" xmlns="" val="520085570"/>
                    </a:ext>
                  </a:extLst>
                </a:gridCol>
              </a:tblGrid>
              <a:tr h="8173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NOMBRES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PROFESIÓN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No. DE CONTRATO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PLAZO CONTRATO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VALOR CONTRATADO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VALOR EJECUTADO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421474950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EIDA BENT POMARE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TECNICO EN ADMINISTRACIÓN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141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10 meses y 15 dias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27.281.919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7.794.834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141584823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JORGE BARRAGAN DIAZ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CONTADOR PÚBLICO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138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10 meses y 15 dias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38.185.801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10.910.229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585252279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MILENA  MAGALLANES MIRANDA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NUTRICIONISTA DIETISTA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136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10 meses y 15 dias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38.185.801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10.910.229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473113195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LURETTE TAYLOR CORPUS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TECNICO SALUD OCUPACIONAL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140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10 meses y 15 dias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23.118.007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6.605.145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630028616"/>
                  </a:ext>
                </a:extLst>
              </a:tr>
              <a:tr h="408683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KAREN LEE BRITTON TAYLOR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INGENIERA DE ALIMENTOS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139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10 meses y 15 dias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38.185.801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10.910.229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36053140"/>
                  </a:ext>
                </a:extLst>
              </a:tr>
              <a:tr h="49042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ZOILA BRYAN ARCHBOLD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NUTRICIONISTA DE PROVIDENCIA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>
                          <a:effectLst/>
                        </a:rPr>
                        <a:t>137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10 meses y 15 dias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38.185.801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10.910.229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618957775"/>
                  </a:ext>
                </a:extLst>
              </a:tr>
              <a:tr h="40868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TOTAL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203.143.130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 dirty="0">
                          <a:effectLst/>
                        </a:rPr>
                        <a:t>58.040.895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62055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173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408023"/>
            <a:ext cx="9326880" cy="1216329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968" y="5797690"/>
            <a:ext cx="672699" cy="533885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8640" y="1537203"/>
            <a:ext cx="11025051" cy="34658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O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u="sng" dirty="0">
                <a:latin typeface="Arial" panose="020B0604020202020204" pitchFamily="34" charset="0"/>
                <a:cs typeface="Arial" panose="020B0604020202020204" pitchFamily="34" charset="0"/>
              </a:rPr>
              <a:t>Reporte Gestión Social: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CO" dirty="0" err="1">
                <a:latin typeface="Arial" panose="020B0604020202020204" pitchFamily="34" charset="0"/>
                <a:cs typeface="Arial" panose="020B0604020202020204" pitchFamily="34" charset="0"/>
              </a:rPr>
              <a:t>Cheryl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  Ward – Profesional Universitaria de Permanencia</a:t>
            </a: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s-CO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>Reporte 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de Funcionamiento del PAE en Providencia</a:t>
            </a:r>
          </a:p>
          <a:p>
            <a:pPr marL="0" indent="0">
              <a:buNone/>
            </a:pPr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70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408023"/>
            <a:ext cx="9326880" cy="1216329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968" y="5797690"/>
            <a:ext cx="672699" cy="533885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0080" y="1537203"/>
            <a:ext cx="10933611" cy="38708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O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CANALES </a:t>
            </a:r>
            <a:r>
              <a:rPr lang="es-CO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DE COMUNICACIÓN </a:t>
            </a:r>
            <a:endParaRPr lang="es-CO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CO" sz="3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Teléfono:  5130801 Ext </a:t>
            </a:r>
            <a:r>
              <a:rPr lang="es-CO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131</a:t>
            </a:r>
          </a:p>
          <a:p>
            <a:pPr marL="0" indent="0">
              <a:buNone/>
            </a:pPr>
            <a:endParaRPr 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s-CO" sz="3200" u="sng" dirty="0">
                <a:latin typeface="Arial" panose="020B0604020202020204" pitchFamily="34" charset="0"/>
                <a:cs typeface="Arial" panose="020B0604020202020204" pitchFamily="34" charset="0"/>
              </a:rPr>
              <a:t>www.sedsanandres.gov.c.o/</a:t>
            </a:r>
            <a:r>
              <a:rPr lang="es-CO" sz="3200" u="sng" dirty="0" err="1">
                <a:latin typeface="Arial" panose="020B0604020202020204" pitchFamily="34" charset="0"/>
                <a:cs typeface="Arial" panose="020B0604020202020204" pitchFamily="34" charset="0"/>
              </a:rPr>
              <a:t>atenciónalciudadano</a:t>
            </a:r>
            <a:r>
              <a:rPr lang="es-CO" sz="3200" u="sng" dirty="0">
                <a:latin typeface="Arial" panose="020B0604020202020204" pitchFamily="34" charset="0"/>
                <a:cs typeface="Arial" panose="020B0604020202020204" pitchFamily="34" charset="0"/>
              </a:rPr>
              <a:t>/quejas</a:t>
            </a:r>
          </a:p>
          <a:p>
            <a:pPr marL="0" indent="0">
              <a:buNone/>
            </a:pPr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5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525473"/>
            <a:ext cx="9326880" cy="1332527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395" y="5998752"/>
            <a:ext cx="902420" cy="485477"/>
          </a:xfrm>
          <a:prstGeom prst="rect">
            <a:avLst/>
          </a:prstGeom>
          <a:noFill/>
        </p:spPr>
      </p:pic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20121" t="27639" r="18026" b="14714"/>
          <a:stretch/>
        </p:blipFill>
        <p:spPr>
          <a:xfrm>
            <a:off x="1015937" y="1418907"/>
            <a:ext cx="9238407" cy="4106566"/>
          </a:xfrm>
          <a:prstGeom prst="rect">
            <a:avLst/>
          </a:prstGeom>
        </p:spPr>
      </p:pic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7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1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1489166" y="5394960"/>
            <a:ext cx="8999322" cy="1319349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78" y="5750775"/>
            <a:ext cx="836583" cy="658313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5577" y="1841862"/>
            <a:ext cx="10816046" cy="3996625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Oración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Palabras 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del Secretario de Educación, Dr.  </a:t>
            </a:r>
            <a:r>
              <a:rPr lang="es-CO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Ridley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Huffington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Britton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Palabras de la representante del MEN. 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Dra. Yamile Casas López</a:t>
            </a:r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CO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Reporte Técnico: 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cargo de Karen Lee Britton Ingeniera de Alimentos 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Equipo PAE, breves generalidades del programa de alimentación escolar - PAE  y Corresponsabilidad actores del programa PAE.</a:t>
            </a:r>
          </a:p>
          <a:p>
            <a:pPr marL="0" indent="0" algn="just">
              <a:buNone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Doctora Milena Esther Magallanes Miranda Nutricionista Dietista Equipo PAE, Elaboración Minuta con Enfoque</a:t>
            </a:r>
          </a:p>
          <a:p>
            <a:pPr marL="0" indent="0" algn="just">
              <a:buNone/>
            </a:pP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Diferencial.  /   Capacitación a los </a:t>
            </a:r>
            <a:r>
              <a:rPr lang="es-CO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CAE¨s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y padres de familia – talleres MEN.   </a:t>
            </a:r>
          </a:p>
          <a:p>
            <a:pPr marL="342900" indent="-342900" algn="just">
              <a:buAutoNum type="arabicPeriod" startAt="7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Reporte financiero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Doctor Jorge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Barragán – Contador Público del  Equipo de Supervisión 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PAE, ejecución PAE </a:t>
            </a:r>
          </a:p>
          <a:p>
            <a:pPr marL="0" indent="0" algn="just">
              <a:buNone/>
            </a:pP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vigencia 2017   /  Proyección Jornada Única 2017.</a:t>
            </a:r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C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3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408023"/>
            <a:ext cx="9326880" cy="1216329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968" y="5797690"/>
            <a:ext cx="672699" cy="533885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8640" y="1537203"/>
            <a:ext cx="11025051" cy="3465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sz="1600" dirty="0" smtClean="0"/>
              <a:t>8.</a:t>
            </a:r>
            <a:r>
              <a:rPr lang="es-CO" sz="2400" dirty="0" smtClean="0"/>
              <a:t>  </a:t>
            </a:r>
            <a:r>
              <a:rPr lang="es-CO" sz="1700" u="sng" dirty="0">
                <a:latin typeface="Arial" panose="020B0604020202020204" pitchFamily="34" charset="0"/>
                <a:cs typeface="Arial" panose="020B0604020202020204" pitchFamily="34" charset="0"/>
              </a:rPr>
              <a:t>Reporte Gestión Social: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Cheryl  Ward – Profesional Universitaria de Permanencia.</a:t>
            </a:r>
          </a:p>
          <a:p>
            <a:pPr marL="0" indent="0"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     Reporte de Funcionamiento del PAE en Providencia</a:t>
            </a:r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CO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9. CANALES 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DE COMUNICACIÓN: Teléfono 5130801 Ext 131</a:t>
            </a:r>
          </a:p>
          <a:p>
            <a:pPr marL="0" indent="0">
              <a:buNone/>
            </a:pPr>
            <a:r>
              <a:rPr lang="es-CO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: www.sedsanandres.gov.co/atencionalciudadano/quejas</a:t>
            </a:r>
          </a:p>
          <a:p>
            <a:pPr marL="0" indent="0">
              <a:buNone/>
            </a:pPr>
            <a:r>
              <a:rPr lang="es-CO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10.  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Sesión de Preguntas, Respuestas y Recomendaciones</a:t>
            </a:r>
          </a:p>
          <a:p>
            <a:pPr marL="0" indent="0"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11. Cierre</a:t>
            </a:r>
          </a:p>
        </p:txBody>
      </p:sp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7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2"/>
          <a:srcRect l="20115" t="27411" r="18241" b="12589"/>
          <a:stretch/>
        </p:blipFill>
        <p:spPr>
          <a:xfrm>
            <a:off x="1175657" y="1570236"/>
            <a:ext cx="9744891" cy="4477868"/>
          </a:xfrm>
          <a:prstGeom prst="rect">
            <a:avLst/>
          </a:prstGeom>
        </p:spPr>
      </p:pic>
      <p:grpSp>
        <p:nvGrpSpPr>
          <p:cNvPr id="6" name="3 Grupo"/>
          <p:cNvGrpSpPr/>
          <p:nvPr/>
        </p:nvGrpSpPr>
        <p:grpSpPr>
          <a:xfrm>
            <a:off x="927464" y="5408023"/>
            <a:ext cx="9326880" cy="1216329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968" y="5797690"/>
            <a:ext cx="672699" cy="533885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8640" y="1537202"/>
            <a:ext cx="11025051" cy="38258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O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MINUTAS CON ENFOQUE DIFERENCIAL ETC SAN ANDRES ISLAS</a:t>
            </a:r>
          </a:p>
          <a:p>
            <a:pPr marL="0" indent="0">
              <a:buNone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7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05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3" y="5682343"/>
            <a:ext cx="9849393" cy="1175657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361" y="6025771"/>
            <a:ext cx="672699" cy="533885"/>
          </a:xfrm>
          <a:prstGeom prst="rect">
            <a:avLst/>
          </a:prstGeom>
          <a:noFill/>
        </p:spPr>
      </p:pic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90"/>
            <a:ext cx="11848011" cy="124102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7"/>
          <a:srcRect l="19814" t="27154" r="18140" b="5317"/>
          <a:stretch/>
        </p:blipFill>
        <p:spPr>
          <a:xfrm>
            <a:off x="1854926" y="1319349"/>
            <a:ext cx="8543108" cy="446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509860"/>
            <a:ext cx="9326880" cy="1114492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968" y="5797690"/>
            <a:ext cx="672699" cy="533885"/>
          </a:xfrm>
          <a:prstGeom prst="rect">
            <a:avLst/>
          </a:prstGeom>
          <a:noFill/>
        </p:spPr>
      </p:pic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6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/>
          <a:srcRect l="20316" t="30087" r="19847" b="12948"/>
          <a:stretch/>
        </p:blipFill>
        <p:spPr>
          <a:xfrm>
            <a:off x="1162594" y="1201783"/>
            <a:ext cx="8752115" cy="430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70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679550"/>
            <a:ext cx="9326880" cy="1178449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589" y="5983634"/>
            <a:ext cx="672699" cy="533885"/>
          </a:xfrm>
          <a:prstGeom prst="rect">
            <a:avLst/>
          </a:prstGeom>
          <a:noFill/>
        </p:spPr>
      </p:pic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20384" t="27019" r="18907" b="12706"/>
          <a:stretch/>
        </p:blipFill>
        <p:spPr>
          <a:xfrm>
            <a:off x="1395070" y="1275850"/>
            <a:ext cx="8725989" cy="4351450"/>
          </a:xfrm>
          <a:prstGeom prst="rect">
            <a:avLst/>
          </a:prstGeom>
        </p:spPr>
      </p:pic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7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4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509860"/>
            <a:ext cx="9326880" cy="1114492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589" y="5821533"/>
            <a:ext cx="672699" cy="533885"/>
          </a:xfrm>
          <a:prstGeom prst="rect">
            <a:avLst/>
          </a:prstGeom>
          <a:noFill/>
        </p:spPr>
      </p:pic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21180" t="29147" r="19296" b="13585"/>
          <a:stretch/>
        </p:blipFill>
        <p:spPr>
          <a:xfrm>
            <a:off x="731520" y="1418906"/>
            <a:ext cx="10489474" cy="4090954"/>
          </a:xfrm>
          <a:prstGeom prst="rect">
            <a:avLst/>
          </a:prstGeom>
        </p:spPr>
      </p:pic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7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3 Grupo"/>
          <p:cNvGrpSpPr/>
          <p:nvPr/>
        </p:nvGrpSpPr>
        <p:grpSpPr>
          <a:xfrm>
            <a:off x="927464" y="5656217"/>
            <a:ext cx="9326880" cy="1089817"/>
            <a:chOff x="0" y="0"/>
            <a:chExt cx="5020683" cy="842145"/>
          </a:xfrm>
        </p:grpSpPr>
        <p:pic>
          <p:nvPicPr>
            <p:cNvPr id="7" name="4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922" y="0"/>
              <a:ext cx="2257761" cy="84214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5 Grupo"/>
            <p:cNvGrpSpPr/>
            <p:nvPr/>
          </p:nvGrpSpPr>
          <p:grpSpPr>
            <a:xfrm>
              <a:off x="0" y="194333"/>
              <a:ext cx="1962150" cy="476250"/>
              <a:chOff x="0" y="194333"/>
              <a:chExt cx="1962150" cy="476250"/>
            </a:xfrm>
          </p:grpSpPr>
          <p:grpSp>
            <p:nvGrpSpPr>
              <p:cNvPr id="10" name="7 Grupo"/>
              <p:cNvGrpSpPr/>
              <p:nvPr/>
            </p:nvGrpSpPr>
            <p:grpSpPr>
              <a:xfrm>
                <a:off x="0" y="194333"/>
                <a:ext cx="1323975" cy="476250"/>
                <a:chOff x="0" y="194333"/>
                <a:chExt cx="1323975" cy="476250"/>
              </a:xfrm>
            </p:grpSpPr>
            <p:sp>
              <p:nvSpPr>
                <p:cNvPr id="13" name="10 Rectángulo"/>
                <p:cNvSpPr/>
                <p:nvPr/>
              </p:nvSpPr>
              <p:spPr>
                <a:xfrm>
                  <a:off x="0" y="194333"/>
                  <a:ext cx="1323975" cy="47625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s-CO" dirty="0"/>
                </a:p>
              </p:txBody>
            </p:sp>
            <p:pic>
              <p:nvPicPr>
                <p:cNvPr id="14" name="11 Imagen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25" y="299108"/>
                  <a:ext cx="1209675" cy="2571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1" name="8 Imagen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2550" y="327683"/>
                <a:ext cx="523875" cy="219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9 Rectángulo"/>
              <p:cNvSpPr/>
              <p:nvPr/>
            </p:nvSpPr>
            <p:spPr>
              <a:xfrm>
                <a:off x="1323975" y="194333"/>
                <a:ext cx="638175" cy="4762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O" dirty="0"/>
              </a:p>
            </p:txBody>
          </p:sp>
        </p:grpSp>
        <p:sp>
          <p:nvSpPr>
            <p:cNvPr id="9" name="6 Rectángulo"/>
            <p:cNvSpPr/>
            <p:nvPr/>
          </p:nvSpPr>
          <p:spPr>
            <a:xfrm>
              <a:off x="1962150" y="194333"/>
              <a:ext cx="638175" cy="476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/>
            </a:p>
          </p:txBody>
        </p:sp>
      </p:grpSp>
      <p:pic>
        <p:nvPicPr>
          <p:cNvPr id="15" name="12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589" y="5934182"/>
            <a:ext cx="672699" cy="533885"/>
          </a:xfrm>
          <a:prstGeom prst="rect">
            <a:avLst/>
          </a:prstGeom>
          <a:noFill/>
        </p:spPr>
      </p:pic>
      <p:pic>
        <p:nvPicPr>
          <p:cNvPr id="2" name="Marcador de contenido 1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20757" t="27945" r="18237" b="13762"/>
          <a:stretch/>
        </p:blipFill>
        <p:spPr>
          <a:xfrm>
            <a:off x="1449978" y="1214846"/>
            <a:ext cx="8948056" cy="4441371"/>
          </a:xfrm>
          <a:prstGeom prst="rect">
            <a:avLst/>
          </a:prstGeom>
        </p:spPr>
      </p:pic>
      <p:pic>
        <p:nvPicPr>
          <p:cNvPr id="16" name="Marcador de contenido 3"/>
          <p:cNvPicPr>
            <a:picLocks noChangeAspect="1"/>
          </p:cNvPicPr>
          <p:nvPr/>
        </p:nvPicPr>
        <p:blipFill rotWithShape="1">
          <a:blip r:embed="rId7"/>
          <a:srcRect l="24476" t="78331" r="23168" b="11909"/>
          <a:stretch/>
        </p:blipFill>
        <p:spPr>
          <a:xfrm>
            <a:off x="104503" y="33589"/>
            <a:ext cx="11848011" cy="13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15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686</Words>
  <Application>Microsoft Office PowerPoint</Application>
  <PresentationFormat>Panorámica</PresentationFormat>
  <Paragraphs>188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de Office</vt:lpstr>
      <vt:lpstr>  MESA PÚBLICA DEL PROGRAMA DE ALIMENTACIÓN ESCOLAR PAE - 2017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Usuario de Windows</cp:lastModifiedBy>
  <cp:revision>28</cp:revision>
  <dcterms:created xsi:type="dcterms:W3CDTF">2017-05-18T04:56:29Z</dcterms:created>
  <dcterms:modified xsi:type="dcterms:W3CDTF">2017-05-18T22:32:12Z</dcterms:modified>
</cp:coreProperties>
</file>