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5" r:id="rId3"/>
    <p:sldId id="262" r:id="rId4"/>
    <p:sldId id="261" r:id="rId5"/>
    <p:sldId id="272" r:id="rId6"/>
    <p:sldId id="264" r:id="rId7"/>
    <p:sldId id="270" r:id="rId8"/>
    <p:sldId id="269" r:id="rId9"/>
    <p:sldId id="266" r:id="rId10"/>
    <p:sldId id="267" r:id="rId11"/>
    <p:sldId id="258" r:id="rId12"/>
    <p:sldId id="259" r:id="rId13"/>
    <p:sldId id="271" r:id="rId14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24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73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539B8-E93E-4BBB-9C17-8089B4CD3851}" type="datetimeFigureOut">
              <a:rPr lang="es-CO" smtClean="0"/>
              <a:t>25/04/2017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E315-557E-429B-AA30-D44C73ED863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99191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539B8-E93E-4BBB-9C17-8089B4CD3851}" type="datetimeFigureOut">
              <a:rPr lang="es-CO" smtClean="0"/>
              <a:t>25/04/2017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E315-557E-429B-AA30-D44C73ED863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81808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539B8-E93E-4BBB-9C17-8089B4CD3851}" type="datetimeFigureOut">
              <a:rPr lang="es-CO" smtClean="0"/>
              <a:t>25/04/2017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E315-557E-429B-AA30-D44C73ED863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8789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539B8-E93E-4BBB-9C17-8089B4CD3851}" type="datetimeFigureOut">
              <a:rPr lang="es-CO" smtClean="0"/>
              <a:t>25/04/2017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E315-557E-429B-AA30-D44C73ED863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00026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539B8-E93E-4BBB-9C17-8089B4CD3851}" type="datetimeFigureOut">
              <a:rPr lang="es-CO" smtClean="0"/>
              <a:t>25/04/2017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E315-557E-429B-AA30-D44C73ED863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09195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539B8-E93E-4BBB-9C17-8089B4CD3851}" type="datetimeFigureOut">
              <a:rPr lang="es-CO" smtClean="0"/>
              <a:t>25/04/2017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E315-557E-429B-AA30-D44C73ED863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72833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539B8-E93E-4BBB-9C17-8089B4CD3851}" type="datetimeFigureOut">
              <a:rPr lang="es-CO" smtClean="0"/>
              <a:t>25/04/2017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E315-557E-429B-AA30-D44C73ED863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63933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539B8-E93E-4BBB-9C17-8089B4CD3851}" type="datetimeFigureOut">
              <a:rPr lang="es-CO" smtClean="0"/>
              <a:t>25/04/2017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E315-557E-429B-AA30-D44C73ED863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15543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539B8-E93E-4BBB-9C17-8089B4CD3851}" type="datetimeFigureOut">
              <a:rPr lang="es-CO" smtClean="0"/>
              <a:t>25/04/2017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E315-557E-429B-AA30-D44C73ED863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60415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539B8-E93E-4BBB-9C17-8089B4CD3851}" type="datetimeFigureOut">
              <a:rPr lang="es-CO" smtClean="0"/>
              <a:t>25/04/2017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E315-557E-429B-AA30-D44C73ED863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1454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539B8-E93E-4BBB-9C17-8089B4CD3851}" type="datetimeFigureOut">
              <a:rPr lang="es-CO" smtClean="0"/>
              <a:t>25/04/2017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E315-557E-429B-AA30-D44C73ED863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75627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3539B8-E93E-4BBB-9C17-8089B4CD3851}" type="datetimeFigureOut">
              <a:rPr lang="es-CO" smtClean="0"/>
              <a:t>25/04/2017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8E315-557E-429B-AA30-D44C73ED863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75054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mineducacion.gov.co/1759/articles-357721_recurso_1.jpg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828801"/>
            <a:ext cx="12192000" cy="5029199"/>
          </a:xfrm>
          <a:prstGeom prst="rect">
            <a:avLst/>
          </a:prstGeom>
        </p:spPr>
      </p:pic>
      <p:pic>
        <p:nvPicPr>
          <p:cNvPr id="8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4476" t="78331" r="23168" b="11909"/>
          <a:stretch/>
        </p:blipFill>
        <p:spPr>
          <a:xfrm>
            <a:off x="0" y="-95533"/>
            <a:ext cx="12192000" cy="1924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46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996286" y="1842448"/>
            <a:ext cx="10283019" cy="4867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O" b="1" dirty="0" smtClean="0">
              <a:solidFill>
                <a:srgbClr val="C00000"/>
              </a:solidFill>
            </a:endParaRPr>
          </a:p>
          <a:p>
            <a:r>
              <a:rPr lang="es-CO" b="1" dirty="0" smtClean="0">
                <a:solidFill>
                  <a:srgbClr val="C00000"/>
                </a:solidFill>
              </a:rPr>
              <a:t>Actividad </a:t>
            </a:r>
            <a:r>
              <a:rPr lang="es-CO" b="1" dirty="0">
                <a:solidFill>
                  <a:srgbClr val="C00000"/>
                </a:solidFill>
              </a:rPr>
              <a:t>1 – Sensibilización -Video “La competencia de la buena salud</a:t>
            </a:r>
            <a:r>
              <a:rPr lang="es-CO" b="1" dirty="0" smtClean="0">
                <a:solidFill>
                  <a:srgbClr val="C00000"/>
                </a:solidFill>
              </a:rPr>
              <a:t>”</a:t>
            </a:r>
          </a:p>
          <a:p>
            <a:r>
              <a:rPr lang="es-CO" b="1" dirty="0">
                <a:solidFill>
                  <a:schemeClr val="accent1">
                    <a:lumMod val="75000"/>
                  </a:schemeClr>
                </a:solidFill>
              </a:rPr>
              <a:t>Actividad 2 – Juego - Acciones y </a:t>
            </a:r>
            <a:r>
              <a:rPr lang="es-CO" b="1" dirty="0" smtClean="0">
                <a:solidFill>
                  <a:schemeClr val="accent1">
                    <a:lumMod val="75000"/>
                  </a:schemeClr>
                </a:solidFill>
              </a:rPr>
              <a:t>Beneficios</a:t>
            </a:r>
          </a:p>
          <a:p>
            <a:r>
              <a:rPr lang="es-CO" b="1" dirty="0">
                <a:solidFill>
                  <a:schemeClr val="accent4">
                    <a:lumMod val="75000"/>
                  </a:schemeClr>
                </a:solidFill>
              </a:rPr>
              <a:t>Actividad 3 – Juego - Juntos por un Plato </a:t>
            </a:r>
            <a:r>
              <a:rPr lang="es-CO" b="1" dirty="0" smtClean="0">
                <a:solidFill>
                  <a:schemeClr val="accent4">
                    <a:lumMod val="75000"/>
                  </a:schemeClr>
                </a:solidFill>
              </a:rPr>
              <a:t>Saludable</a:t>
            </a:r>
          </a:p>
          <a:p>
            <a:r>
              <a:rPr lang="es-CO" b="1" dirty="0">
                <a:solidFill>
                  <a:schemeClr val="accent6">
                    <a:lumMod val="75000"/>
                  </a:schemeClr>
                </a:solidFill>
              </a:rPr>
              <a:t>Actividad 4- Reconociendo Nuestros </a:t>
            </a:r>
            <a:r>
              <a:rPr lang="es-CO" b="1" dirty="0" smtClean="0">
                <a:solidFill>
                  <a:schemeClr val="accent6">
                    <a:lumMod val="75000"/>
                  </a:schemeClr>
                </a:solidFill>
              </a:rPr>
              <a:t>Compromisos</a:t>
            </a:r>
          </a:p>
          <a:p>
            <a:r>
              <a:rPr lang="es-CO" b="1" dirty="0">
                <a:solidFill>
                  <a:srgbClr val="BA2406"/>
                </a:solidFill>
              </a:rPr>
              <a:t>Actividad 5 – (opcional) Confirmando los </a:t>
            </a:r>
            <a:r>
              <a:rPr lang="es-CO" b="1" dirty="0" smtClean="0">
                <a:solidFill>
                  <a:srgbClr val="BA2406"/>
                </a:solidFill>
              </a:rPr>
              <a:t>Compromisos</a:t>
            </a:r>
          </a:p>
          <a:p>
            <a:r>
              <a:rPr lang="es-CO" b="1" dirty="0">
                <a:solidFill>
                  <a:schemeClr val="bg1">
                    <a:lumMod val="65000"/>
                  </a:schemeClr>
                </a:solidFill>
              </a:rPr>
              <a:t>Actividad 6 – Conociendo el menú general del Programa de </a:t>
            </a:r>
            <a:r>
              <a:rPr lang="es-CO" b="1" dirty="0" smtClean="0">
                <a:solidFill>
                  <a:schemeClr val="bg1">
                    <a:lumMod val="65000"/>
                  </a:schemeClr>
                </a:solidFill>
              </a:rPr>
              <a:t>Alimentación Escolar</a:t>
            </a:r>
          </a:p>
          <a:p>
            <a:r>
              <a:rPr lang="es-CO" b="1" dirty="0">
                <a:solidFill>
                  <a:srgbClr val="00B0F0"/>
                </a:solidFill>
              </a:rPr>
              <a:t>Actividad 7 – Responsabilidades frente al PAE</a:t>
            </a:r>
            <a:endParaRPr lang="es-CO" dirty="0">
              <a:solidFill>
                <a:srgbClr val="00B0F0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l="25280" t="20103" r="23427" b="54711"/>
          <a:stretch/>
        </p:blipFill>
        <p:spPr>
          <a:xfrm>
            <a:off x="838200" y="0"/>
            <a:ext cx="10366612" cy="237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34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3 Grupo"/>
          <p:cNvGrpSpPr/>
          <p:nvPr/>
        </p:nvGrpSpPr>
        <p:grpSpPr>
          <a:xfrm>
            <a:off x="685357" y="5979886"/>
            <a:ext cx="6586300" cy="767796"/>
            <a:chOff x="0" y="52186"/>
            <a:chExt cx="4676191" cy="648463"/>
          </a:xfrm>
        </p:grpSpPr>
        <p:pic>
          <p:nvPicPr>
            <p:cNvPr id="7" name="4 Imagen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0325" y="52186"/>
              <a:ext cx="2075866" cy="64846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" name="5 Grupo"/>
            <p:cNvGrpSpPr/>
            <p:nvPr/>
          </p:nvGrpSpPr>
          <p:grpSpPr>
            <a:xfrm>
              <a:off x="0" y="194333"/>
              <a:ext cx="1962150" cy="476250"/>
              <a:chOff x="0" y="194333"/>
              <a:chExt cx="1962150" cy="476250"/>
            </a:xfrm>
          </p:grpSpPr>
          <p:grpSp>
            <p:nvGrpSpPr>
              <p:cNvPr id="10" name="7 Grupo"/>
              <p:cNvGrpSpPr/>
              <p:nvPr/>
            </p:nvGrpSpPr>
            <p:grpSpPr>
              <a:xfrm>
                <a:off x="0" y="194333"/>
                <a:ext cx="1323975" cy="476250"/>
                <a:chOff x="0" y="194333"/>
                <a:chExt cx="1323975" cy="476250"/>
              </a:xfrm>
            </p:grpSpPr>
            <p:sp>
              <p:nvSpPr>
                <p:cNvPr id="13" name="10 Rectángulo"/>
                <p:cNvSpPr/>
                <p:nvPr/>
              </p:nvSpPr>
              <p:spPr>
                <a:xfrm>
                  <a:off x="0" y="194333"/>
                  <a:ext cx="1323975" cy="47625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s-CO" dirty="0"/>
                </a:p>
              </p:txBody>
            </p:sp>
            <p:pic>
              <p:nvPicPr>
                <p:cNvPr id="14" name="11 Imagen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625" y="299108"/>
                  <a:ext cx="1209675" cy="25717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pic>
            <p:nvPicPr>
              <p:cNvPr id="11" name="8 Imagen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52550" y="327683"/>
                <a:ext cx="523875" cy="2190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" name="9 Rectángulo"/>
              <p:cNvSpPr/>
              <p:nvPr/>
            </p:nvSpPr>
            <p:spPr>
              <a:xfrm>
                <a:off x="1323975" y="194333"/>
                <a:ext cx="638175" cy="47625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O" dirty="0"/>
              </a:p>
            </p:txBody>
          </p:sp>
        </p:grpSp>
        <p:sp>
          <p:nvSpPr>
            <p:cNvPr id="9" name="6 Rectángulo"/>
            <p:cNvSpPr/>
            <p:nvPr/>
          </p:nvSpPr>
          <p:spPr>
            <a:xfrm>
              <a:off x="1962150" y="194333"/>
              <a:ext cx="638175" cy="4762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CO" dirty="0"/>
            </a:p>
          </p:txBody>
        </p:sp>
      </p:grpSp>
      <p:pic>
        <p:nvPicPr>
          <p:cNvPr id="15" name="12 Imagen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9739" y="6272248"/>
            <a:ext cx="602213" cy="4398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6130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96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19616" t="21035" r="17763" b="30830"/>
          <a:stretch/>
        </p:blipFill>
        <p:spPr>
          <a:xfrm>
            <a:off x="0" y="13648"/>
            <a:ext cx="12192000" cy="545910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l="24271" t="79191" r="23153" b="12339"/>
          <a:stretch/>
        </p:blipFill>
        <p:spPr>
          <a:xfrm>
            <a:off x="0" y="5459104"/>
            <a:ext cx="12192000" cy="1398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782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4125" t="17117" r="22903" b="1161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85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l="24232" t="17118" r="22798" b="1180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16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24271" t="17311" r="23153" b="1233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04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24271" t="79191" r="23153" b="12339"/>
          <a:stretch/>
        </p:blipFill>
        <p:spPr>
          <a:xfrm>
            <a:off x="0" y="5595582"/>
            <a:ext cx="12192000" cy="109182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O" sz="4000" b="1" u="sng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INTEGRANTES DEL COMITÉ DE ALIMENTACIÓN ESCOLAR</a:t>
            </a:r>
            <a:endParaRPr lang="es-CO" sz="4000" b="1" u="sng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00501" y="1690688"/>
            <a:ext cx="10753299" cy="3768416"/>
          </a:xfrm>
        </p:spPr>
        <p:txBody>
          <a:bodyPr/>
          <a:lstStyle/>
          <a:p>
            <a:pPr marL="0" indent="0">
              <a:buNone/>
            </a:pPr>
            <a:endParaRPr lang="es-CO" dirty="0" smtClean="0"/>
          </a:p>
          <a:p>
            <a:pPr marL="0" indent="0">
              <a:buNone/>
            </a:pPr>
            <a:r>
              <a:rPr lang="es-CO" sz="3200" dirty="0" smtClean="0"/>
              <a:t>* Rector (a) de la institución educativa o su delegado.</a:t>
            </a:r>
          </a:p>
          <a:p>
            <a:pPr marL="0" indent="0">
              <a:buNone/>
            </a:pPr>
            <a:r>
              <a:rPr lang="es-CO" sz="3200" dirty="0" smtClean="0"/>
              <a:t>* Tres (3) padres o madres de familia. </a:t>
            </a:r>
            <a:r>
              <a:rPr lang="es-CO" sz="2400" i="1" dirty="0" smtClean="0">
                <a:solidFill>
                  <a:srgbClr val="0070C0"/>
                </a:solidFill>
              </a:rPr>
              <a:t>“En el caso de que el colegio cuente con manipuladora de alimentos deberá participar una de ellas”.</a:t>
            </a:r>
          </a:p>
          <a:p>
            <a:pPr marL="0" indent="0">
              <a:buNone/>
            </a:pPr>
            <a:r>
              <a:rPr lang="es-CO" sz="3200" dirty="0" smtClean="0"/>
              <a:t>*  Personero Estudiantil o su suplente.</a:t>
            </a:r>
          </a:p>
          <a:p>
            <a:pPr marL="0" indent="0">
              <a:buNone/>
            </a:pPr>
            <a:r>
              <a:rPr lang="es-CO" sz="3200" dirty="0" smtClean="0"/>
              <a:t>*  Dos (2) niñas o niños titulares de derecho del Programa.</a:t>
            </a:r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5283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24126" t="16931" r="22168" b="11801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08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24271" t="79191" r="23153" b="12339"/>
          <a:stretch/>
        </p:blipFill>
        <p:spPr>
          <a:xfrm>
            <a:off x="0" y="5786651"/>
            <a:ext cx="12192000" cy="1071349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O" sz="4000" b="1" u="sng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FUNCIONES DEL COMITÉ DE ALIMENTACIÓN ESCOLAR</a:t>
            </a:r>
            <a:endParaRPr lang="es-CO" sz="4000" b="1" u="sng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2" name="Marcador de contenido 11"/>
          <p:cNvSpPr>
            <a:spLocks noGrp="1"/>
          </p:cNvSpPr>
          <p:nvPr>
            <p:ph sz="half" idx="1"/>
          </p:nvPr>
        </p:nvSpPr>
        <p:spPr>
          <a:xfrm>
            <a:off x="838200" y="1690688"/>
            <a:ext cx="5181600" cy="4486275"/>
          </a:xfrm>
        </p:spPr>
        <p:txBody>
          <a:bodyPr>
            <a:normAutofit/>
          </a:bodyPr>
          <a:lstStyle/>
          <a:p>
            <a:r>
              <a:rPr lang="es-CO" sz="2000" b="1" dirty="0" smtClean="0">
                <a:solidFill>
                  <a:srgbClr val="FFC000"/>
                </a:solidFill>
              </a:rPr>
              <a:t>Acompañar y velar por el adecuado funcionamiento del PAE en la Institución Educativa.</a:t>
            </a:r>
          </a:p>
          <a:p>
            <a:r>
              <a:rPr lang="es-CO" sz="2000" b="1" dirty="0" smtClean="0">
                <a:solidFill>
                  <a:srgbClr val="FF0000"/>
                </a:solidFill>
              </a:rPr>
              <a:t>Plantear acciones que permitan el mejoramiento de la operatividad del PAE en la institución educativa y socializarlas con la comunidad educativa.</a:t>
            </a:r>
          </a:p>
          <a:p>
            <a:r>
              <a:rPr lang="es-CO" sz="2000" b="1" dirty="0" smtClean="0">
                <a:solidFill>
                  <a:srgbClr val="00B050"/>
                </a:solidFill>
              </a:rPr>
              <a:t>Participar en la focalización de los NN y adolescentes titulares de derecho del PAE, según las directrices del Lineamiento Técnico Administrativo del Programa.</a:t>
            </a:r>
          </a:p>
          <a:p>
            <a:r>
              <a:rPr lang="es-CO" sz="2000" b="1" dirty="0" smtClean="0">
                <a:solidFill>
                  <a:srgbClr val="00B0F0"/>
                </a:solidFill>
              </a:rPr>
              <a:t>Participar activamente en los espacios de participación ciudadana y control social PAE</a:t>
            </a:r>
            <a:r>
              <a:rPr lang="es-CO" sz="2000" dirty="0" smtClean="0"/>
              <a:t>.</a:t>
            </a:r>
            <a:endParaRPr lang="es-CO" sz="2000" dirty="0"/>
          </a:p>
        </p:txBody>
      </p:sp>
      <p:sp>
        <p:nvSpPr>
          <p:cNvPr id="14" name="Marcador de contenido 13"/>
          <p:cNvSpPr>
            <a:spLocks noGrp="1"/>
          </p:cNvSpPr>
          <p:nvPr>
            <p:ph sz="half" idx="2"/>
          </p:nvPr>
        </p:nvSpPr>
        <p:spPr>
          <a:xfrm>
            <a:off x="6019800" y="1701931"/>
            <a:ext cx="5181600" cy="4351338"/>
          </a:xfrm>
        </p:spPr>
        <p:txBody>
          <a:bodyPr>
            <a:normAutofit/>
          </a:bodyPr>
          <a:lstStyle/>
          <a:p>
            <a:r>
              <a:rPr lang="es-CO" sz="2000" b="1" dirty="0" smtClean="0">
                <a:solidFill>
                  <a:srgbClr val="00B0F0"/>
                </a:solidFill>
              </a:rPr>
              <a:t>Revisar el cumplimiento de las acciones de calidad, cantidad e inocuidad de los alimentos suministrados en el Programa.</a:t>
            </a:r>
          </a:p>
          <a:p>
            <a:r>
              <a:rPr lang="es-CO" sz="2000" b="1" dirty="0" smtClean="0">
                <a:solidFill>
                  <a:srgbClr val="00B050"/>
                </a:solidFill>
              </a:rPr>
              <a:t>Socializar los resultados de la gestión hecha por el comité a la comunidad educativa al finalizar el año escolar.</a:t>
            </a:r>
          </a:p>
          <a:p>
            <a:r>
              <a:rPr lang="es-CO" sz="2000" b="1" dirty="0" smtClean="0">
                <a:solidFill>
                  <a:srgbClr val="FF0000"/>
                </a:solidFill>
              </a:rPr>
              <a:t>Revisar los cambios de horarios en la entrega del complemento alimentario.</a:t>
            </a:r>
          </a:p>
          <a:p>
            <a:r>
              <a:rPr lang="es-CO" sz="2000" b="1" dirty="0" smtClean="0">
                <a:solidFill>
                  <a:srgbClr val="FFC000"/>
                </a:solidFill>
              </a:rPr>
              <a:t>Delegar 1 participante para vigilar la entrega del complemento alimentario en la modalidad ración industrializada.</a:t>
            </a:r>
            <a:endParaRPr lang="es-CO" sz="20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80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recurso_1.jpg">
            <a:hlinkClick r:id="rId2" tooltip="&quot;Ir a 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877" y="2019301"/>
            <a:ext cx="9512489" cy="46135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4"/>
          <a:srcRect l="25280" t="20103" r="23427" b="54711"/>
          <a:stretch/>
        </p:blipFill>
        <p:spPr>
          <a:xfrm>
            <a:off x="873457" y="0"/>
            <a:ext cx="9689909" cy="237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33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l="25490" t="11520" r="23637" b="31017"/>
          <a:stretch/>
        </p:blipFill>
        <p:spPr>
          <a:xfrm>
            <a:off x="0" y="0"/>
            <a:ext cx="12091916" cy="672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40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283</Words>
  <Application>Microsoft Office PowerPoint</Application>
  <PresentationFormat>Panorámica</PresentationFormat>
  <Paragraphs>23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INTEGRANTES DEL COMITÉ DE ALIMENTACIÓN ESCOLAR</vt:lpstr>
      <vt:lpstr>Presentación de PowerPoint</vt:lpstr>
      <vt:lpstr>FUNCIONES DEL COMITÉ DE ALIMENTACIÓN ESCOLAR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Usuario de Windows</cp:lastModifiedBy>
  <cp:revision>26</cp:revision>
  <dcterms:created xsi:type="dcterms:W3CDTF">2017-04-25T12:08:10Z</dcterms:created>
  <dcterms:modified xsi:type="dcterms:W3CDTF">2017-04-25T15:03:28Z</dcterms:modified>
</cp:coreProperties>
</file>